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70" r:id="rId4"/>
    <p:sldId id="272" r:id="rId5"/>
    <p:sldId id="268" r:id="rId6"/>
    <p:sldId id="283" r:id="rId7"/>
    <p:sldId id="286" r:id="rId8"/>
    <p:sldId id="285" r:id="rId9"/>
    <p:sldId id="287" r:id="rId10"/>
    <p:sldId id="288" r:id="rId11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CCFFFF"/>
    <a:srgbClr val="66FFFF"/>
    <a:srgbClr val="FFFFCC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06" autoAdjust="0"/>
    <p:restoredTop sz="94660"/>
  </p:normalViewPr>
  <p:slideViewPr>
    <p:cSldViewPr>
      <p:cViewPr varScale="1">
        <p:scale>
          <a:sx n="93" d="100"/>
          <a:sy n="93" d="100"/>
        </p:scale>
        <p:origin x="672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VE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FF3005-F028-4B53-ADC5-A1127B5268E5}" type="datetimeFigureOut">
              <a:rPr lang="es-VE" smtClean="0"/>
              <a:t>7/2/2017</a:t>
            </a:fld>
            <a:endParaRPr lang="es-VE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VE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VE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VE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EAF924-C5E5-4D1E-B13C-53767CD3B66A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4771069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V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EAF924-C5E5-4D1E-B13C-53767CD3B66A}" type="slidenum">
              <a:rPr lang="es-VE" smtClean="0"/>
              <a:t>3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8745239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2/7/2017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060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2/7/2017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259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2/7/2017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043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2/7/2017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226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2/7/2017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231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2/7/2017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7409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2/7/2017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821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2/7/2017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471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2/7/2017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349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2/7/2017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108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2/7/2017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383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7444E1-CE27-4C75-9329-1AE83DD0D30A}" type="datetimeFigureOut">
              <a:rPr lang="en-US" smtClean="0"/>
              <a:t>2/7/2017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730A26-22C1-4DAF-BC43-99DE4FE51A4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544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1.JP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Linear Inequalities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Unit 6</a:t>
            </a:r>
            <a:r>
              <a:rPr lang="en-US" dirty="0" smtClean="0"/>
              <a:t> </a:t>
            </a:r>
            <a:r>
              <a:rPr lang="en-US" dirty="0"/>
              <a:t>Lesson </a:t>
            </a:r>
            <a:r>
              <a:rPr lang="en-US" dirty="0"/>
              <a:t>5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742950"/>
            <a:ext cx="8335170" cy="969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973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52400" y="315174"/>
                <a:ext cx="8686800" cy="838200"/>
              </a:xfrm>
            </p:spPr>
            <p:txBody>
              <a:bodyPr>
                <a:normAutofit fontScale="47500" lnSpcReduction="20000"/>
              </a:bodyPr>
              <a:lstStyle/>
              <a:p>
                <a:pPr marL="0" indent="0" algn="just">
                  <a:buNone/>
                </a:pPr>
                <a:r>
                  <a:rPr lang="en-US" sz="3300" b="1" dirty="0" smtClean="0">
                    <a:solidFill>
                      <a:srgbClr val="0070C0"/>
                    </a:solidFill>
                  </a:rPr>
                  <a:t>Sample </a:t>
                </a:r>
                <a:r>
                  <a:rPr lang="en-US" sz="3300" b="1" dirty="0">
                    <a:solidFill>
                      <a:srgbClr val="0070C0"/>
                    </a:solidFill>
                  </a:rPr>
                  <a:t>Problem </a:t>
                </a:r>
                <a:r>
                  <a:rPr lang="en-US" sz="3300" b="1" dirty="0" smtClean="0">
                    <a:solidFill>
                      <a:srgbClr val="0070C0"/>
                    </a:solidFill>
                  </a:rPr>
                  <a:t>4</a:t>
                </a:r>
                <a:r>
                  <a:rPr lang="en-US" sz="3300" b="1" dirty="0" smtClean="0">
                    <a:solidFill>
                      <a:srgbClr val="0070C0"/>
                    </a:solidFill>
                  </a:rPr>
                  <a:t>: </a:t>
                </a:r>
                <a:r>
                  <a:rPr lang="en-US" sz="3300" dirty="0" smtClean="0"/>
                  <a:t>Solve the following inequalities:</a:t>
                </a:r>
                <a:endParaRPr lang="en-US" sz="3300" dirty="0" smtClean="0"/>
              </a:p>
              <a:p>
                <a:pPr marL="0" indent="0" algn="just">
                  <a:buNone/>
                </a:pPr>
                <a:endParaRPr lang="es-VE" sz="3300" dirty="0" smtClean="0"/>
              </a:p>
              <a:p>
                <a:pPr algn="just"/>
                <a14:m>
                  <m:oMath xmlns:m="http://schemas.openxmlformats.org/officeDocument/2006/math">
                    <m:r>
                      <a:rPr lang="es-VE" sz="3300" i="1">
                        <a:latin typeface="Cambria Math" panose="02040503050406030204" pitchFamily="18" charset="0"/>
                      </a:rPr>
                      <m:t>2</m:t>
                    </m:r>
                    <m:r>
                      <a:rPr lang="es-VE" sz="33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s-VE" sz="3300" b="0" i="1" smtClean="0">
                        <a:latin typeface="Cambria Math" panose="02040503050406030204" pitchFamily="18" charset="0"/>
                      </a:rPr>
                      <m:t>+1&gt;5</m:t>
                    </m:r>
                    <m:r>
                      <a:rPr lang="es-VE" sz="33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es-VE" sz="33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+7</m:t>
                    </m:r>
                  </m:oMath>
                </a14:m>
                <a:endParaRPr lang="es-VE" sz="3300" dirty="0" smtClean="0"/>
              </a:p>
              <a:p>
                <a:pPr marL="0" indent="0" algn="just">
                  <a:buNone/>
                </a:pPr>
                <a:endParaRPr lang="es-VE" sz="3300" dirty="0" smtClean="0"/>
              </a:p>
              <a:p>
                <a:pPr marL="0" indent="0" algn="just">
                  <a:buNone/>
                </a:pPr>
                <a:endParaRPr lang="es-VE" sz="3300" dirty="0"/>
              </a:p>
              <a:p>
                <a:pPr marL="0" indent="0" algn="just">
                  <a:buNone/>
                </a:pPr>
                <a:endParaRPr lang="es-VE" sz="3300" dirty="0" smtClean="0"/>
              </a:p>
              <a:p>
                <a:pPr marL="0" indent="0" algn="just">
                  <a:buNone/>
                </a:pPr>
                <a:endParaRPr lang="es-VE" sz="3300" dirty="0"/>
              </a:p>
              <a:p>
                <a:pPr marL="0" marR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400" dirty="0" smtClean="0"/>
              </a:p>
              <a:p>
                <a:pPr marL="0" marR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400" dirty="0" smtClean="0"/>
              </a:p>
              <a:p>
                <a:pPr marL="0" marR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400" dirty="0"/>
              </a:p>
              <a:p>
                <a:pPr marL="0" marR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400" dirty="0" smtClean="0"/>
              </a:p>
              <a:p>
                <a:pPr marL="0" marR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400" dirty="0"/>
              </a:p>
              <a:p>
                <a:pPr marL="0" marR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400" dirty="0" smtClean="0"/>
              </a:p>
              <a:p>
                <a:pPr marL="0" marR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400" dirty="0"/>
              </a:p>
              <a:p>
                <a:pPr marL="0" marR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400" dirty="0" smtClean="0"/>
              </a:p>
              <a:p>
                <a:pPr marL="0" marR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400" dirty="0"/>
              </a:p>
              <a:p>
                <a:pPr marL="0" marR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400" dirty="0" smtClean="0"/>
              </a:p>
              <a:p>
                <a:pPr marL="0" marR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400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52400" y="315174"/>
                <a:ext cx="8686800" cy="838200"/>
              </a:xfrm>
              <a:blipFill rotWithShape="0">
                <a:blip r:embed="rId2"/>
                <a:stretch>
                  <a:fillRect l="-351" t="-7299" b="-5109"/>
                </a:stretch>
              </a:blipFill>
            </p:spPr>
            <p:txBody>
              <a:bodyPr/>
              <a:lstStyle/>
              <a:p>
                <a:r>
                  <a:rPr lang="es-VE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1" name="Imagen 3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1593" y="4826713"/>
            <a:ext cx="2438400" cy="283633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LINEAR INEQUALITIES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9" name="CuadroTexto 18"/>
              <p:cNvSpPr txBox="1"/>
              <p:nvPr/>
            </p:nvSpPr>
            <p:spPr>
              <a:xfrm>
                <a:off x="783404" y="1042811"/>
                <a:ext cx="714139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VE" i="1" smtClean="0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s-VE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s-VE" b="0" i="1" smtClean="0">
                          <a:latin typeface="Cambria Math" panose="02040503050406030204" pitchFamily="18" charset="0"/>
                        </a:rPr>
                        <m:t>−5</m:t>
                      </m:r>
                      <m:r>
                        <a:rPr lang="es-VE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s-VE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&gt;</m:t>
                      </m:r>
                      <m:r>
                        <a:rPr lang="es-VE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7−1            →   −3</m:t>
                      </m:r>
                      <m:r>
                        <a:rPr lang="es-VE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𝑥</m:t>
                      </m:r>
                      <m:r>
                        <a:rPr lang="es-VE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&gt;6       →   −1(−3</m:t>
                      </m:r>
                      <m:r>
                        <a:rPr lang="es-VE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𝑥</m:t>
                      </m:r>
                      <m:r>
                        <a:rPr lang="es-VE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&gt;6)</m:t>
                      </m:r>
                    </m:oMath>
                  </m:oMathPara>
                </a14:m>
                <a:endParaRPr lang="es-VE" dirty="0"/>
              </a:p>
            </p:txBody>
          </p:sp>
        </mc:Choice>
        <mc:Fallback>
          <p:sp>
            <p:nvSpPr>
              <p:cNvPr id="19" name="CuadroTexto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3404" y="1042811"/>
                <a:ext cx="7141396" cy="369332"/>
              </a:xfrm>
              <a:prstGeom prst="rect">
                <a:avLst/>
              </a:prstGeom>
              <a:blipFill rotWithShape="0">
                <a:blip r:embed="rId4"/>
                <a:stretch>
                  <a:fillRect b="-13115"/>
                </a:stretch>
              </a:blipFill>
            </p:spPr>
            <p:txBody>
              <a:bodyPr/>
              <a:lstStyle/>
              <a:p>
                <a:r>
                  <a:rPr lang="es-V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CuadroTexto 19"/>
          <p:cNvSpPr txBox="1"/>
          <p:nvPr/>
        </p:nvSpPr>
        <p:spPr>
          <a:xfrm>
            <a:off x="152400" y="1765884"/>
            <a:ext cx="8839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VE" u="sng" dirty="0" smtClean="0"/>
              <a:t>Note</a:t>
            </a:r>
            <a:r>
              <a:rPr lang="es-VE" dirty="0" smtClean="0"/>
              <a:t>. In </a:t>
            </a:r>
            <a:r>
              <a:rPr lang="es-VE" dirty="0" err="1" smtClean="0"/>
              <a:t>inequalities</a:t>
            </a:r>
            <a:r>
              <a:rPr lang="es-VE" dirty="0" smtClean="0"/>
              <a:t> </a:t>
            </a:r>
            <a:r>
              <a:rPr lang="es-VE" dirty="0" err="1"/>
              <a:t>t</a:t>
            </a:r>
            <a:r>
              <a:rPr lang="es-VE" dirty="0" err="1" smtClean="0"/>
              <a:t>he</a:t>
            </a:r>
            <a:r>
              <a:rPr lang="es-VE" dirty="0" smtClean="0"/>
              <a:t> </a:t>
            </a:r>
            <a:r>
              <a:rPr lang="es-VE" dirty="0" err="1" smtClean="0"/>
              <a:t>coefficient</a:t>
            </a:r>
            <a:r>
              <a:rPr lang="es-VE" dirty="0" smtClean="0"/>
              <a:t> of x can </a:t>
            </a:r>
            <a:r>
              <a:rPr lang="es-VE" dirty="0" err="1" smtClean="0"/>
              <a:t>not</a:t>
            </a:r>
            <a:r>
              <a:rPr lang="es-VE" dirty="0" smtClean="0"/>
              <a:t> be </a:t>
            </a:r>
            <a:r>
              <a:rPr lang="es-VE" dirty="0" err="1" smtClean="0"/>
              <a:t>negative</a:t>
            </a:r>
            <a:r>
              <a:rPr lang="es-VE" dirty="0" smtClean="0"/>
              <a:t>, so </a:t>
            </a:r>
            <a:r>
              <a:rPr lang="es-VE" dirty="0" err="1" smtClean="0"/>
              <a:t>we</a:t>
            </a:r>
            <a:r>
              <a:rPr lang="es-VE" dirty="0" smtClean="0"/>
              <a:t> </a:t>
            </a:r>
            <a:r>
              <a:rPr lang="es-VE" dirty="0" err="1" smtClean="0"/>
              <a:t>have</a:t>
            </a:r>
            <a:r>
              <a:rPr lang="es-VE" dirty="0" smtClean="0"/>
              <a:t> to </a:t>
            </a:r>
            <a:r>
              <a:rPr lang="es-VE" dirty="0" err="1" smtClean="0"/>
              <a:t>multiply</a:t>
            </a:r>
            <a:r>
              <a:rPr lang="es-VE" dirty="0" smtClean="0"/>
              <a:t> </a:t>
            </a:r>
            <a:r>
              <a:rPr lang="es-VE" dirty="0" err="1" smtClean="0"/>
              <a:t>all</a:t>
            </a:r>
            <a:r>
              <a:rPr lang="es-VE" dirty="0" smtClean="0"/>
              <a:t> </a:t>
            </a:r>
            <a:r>
              <a:rPr lang="es-VE" dirty="0" err="1" smtClean="0"/>
              <a:t>the</a:t>
            </a:r>
            <a:r>
              <a:rPr lang="es-VE" dirty="0" smtClean="0"/>
              <a:t> </a:t>
            </a:r>
            <a:r>
              <a:rPr lang="es-VE" dirty="0" err="1" smtClean="0"/>
              <a:t>expression</a:t>
            </a:r>
            <a:r>
              <a:rPr lang="es-VE" dirty="0" smtClean="0"/>
              <a:t> </a:t>
            </a:r>
            <a:r>
              <a:rPr lang="es-VE" dirty="0" err="1" smtClean="0"/>
              <a:t>by</a:t>
            </a:r>
            <a:r>
              <a:rPr lang="es-VE" dirty="0" smtClean="0"/>
              <a:t> -1. </a:t>
            </a:r>
            <a:r>
              <a:rPr lang="es-VE" dirty="0" err="1" smtClean="0"/>
              <a:t>When</a:t>
            </a:r>
            <a:r>
              <a:rPr lang="es-VE" dirty="0" smtClean="0"/>
              <a:t> </a:t>
            </a:r>
            <a:r>
              <a:rPr lang="es-VE" dirty="0" err="1" smtClean="0"/>
              <a:t>we</a:t>
            </a:r>
            <a:r>
              <a:rPr lang="es-VE" dirty="0" smtClean="0"/>
              <a:t> do </a:t>
            </a:r>
            <a:r>
              <a:rPr lang="es-VE" dirty="0" err="1" smtClean="0"/>
              <a:t>that</a:t>
            </a:r>
            <a:r>
              <a:rPr lang="es-VE" dirty="0" smtClean="0"/>
              <a:t> </a:t>
            </a:r>
            <a:r>
              <a:rPr lang="es-VE" dirty="0" err="1" smtClean="0"/>
              <a:t>the</a:t>
            </a:r>
            <a:r>
              <a:rPr lang="es-VE" dirty="0" smtClean="0"/>
              <a:t> </a:t>
            </a:r>
            <a:r>
              <a:rPr lang="es-VE" dirty="0" err="1" smtClean="0"/>
              <a:t>inequality</a:t>
            </a:r>
            <a:r>
              <a:rPr lang="es-VE" dirty="0" smtClean="0"/>
              <a:t> symbol </a:t>
            </a:r>
            <a:r>
              <a:rPr lang="es-VE" dirty="0" err="1" smtClean="0"/>
              <a:t>changes</a:t>
            </a:r>
            <a:r>
              <a:rPr lang="es-VE" dirty="0" smtClean="0"/>
              <a:t> </a:t>
            </a:r>
            <a:r>
              <a:rPr lang="es-VE" dirty="0" err="1" smtClean="0"/>
              <a:t>direction</a:t>
            </a:r>
            <a:r>
              <a:rPr lang="es-VE" dirty="0" smtClean="0"/>
              <a:t>.</a:t>
            </a:r>
          </a:p>
          <a:p>
            <a:endParaRPr lang="es-VE" dirty="0"/>
          </a:p>
          <a:p>
            <a:r>
              <a:rPr lang="es-VE" dirty="0" err="1" smtClean="0"/>
              <a:t>Multiplying</a:t>
            </a:r>
            <a:r>
              <a:rPr lang="es-VE" dirty="0" smtClean="0"/>
              <a:t> </a:t>
            </a:r>
            <a:r>
              <a:rPr lang="es-VE" dirty="0" err="1" smtClean="0"/>
              <a:t>by</a:t>
            </a:r>
            <a:r>
              <a:rPr lang="es-VE" dirty="0" smtClean="0"/>
              <a:t> 1/3 and </a:t>
            </a:r>
            <a:r>
              <a:rPr lang="es-VE" dirty="0" err="1" smtClean="0"/>
              <a:t>solving</a:t>
            </a:r>
            <a:r>
              <a:rPr lang="es-VE" dirty="0" smtClean="0"/>
              <a:t> </a:t>
            </a:r>
            <a:r>
              <a:rPr lang="es-VE" dirty="0" err="1" smtClean="0"/>
              <a:t>for</a:t>
            </a:r>
            <a:r>
              <a:rPr lang="es-VE" dirty="0" smtClean="0"/>
              <a:t> x:</a:t>
            </a:r>
            <a:endParaRPr lang="es-VE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1" name="CuadroTexto 20"/>
              <p:cNvSpPr txBox="1"/>
              <p:nvPr/>
            </p:nvSpPr>
            <p:spPr>
              <a:xfrm>
                <a:off x="1856198" y="2876550"/>
                <a:ext cx="4800600" cy="6347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s-VE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s-VE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s-VE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d>
                        <m:dPr>
                          <m:ctrlPr>
                            <a:rPr lang="es-VE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s-VE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  <m:r>
                            <a:rPr lang="es-VE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s-VE" b="0" i="1" smtClean="0">
                          <a:latin typeface="Cambria Math" panose="02040503050406030204" pitchFamily="18" charset="0"/>
                        </a:rPr>
                        <m:t>  </m:t>
                      </m:r>
                      <m:r>
                        <a:rPr lang="es-VE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&gt;</m:t>
                      </m:r>
                      <m:f>
                        <m:fPr>
                          <m:ctrlPr>
                            <a:rPr lang="es-VE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s-VE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s-VE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d>
                        <m:dPr>
                          <m:ctrlPr>
                            <a:rPr lang="es-VE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s-VE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  <m:r>
                            <a:rPr lang="es-VE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6</m:t>
                          </m:r>
                        </m:e>
                      </m:d>
                      <m:r>
                        <a:rPr lang="es-VE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                   </m:t>
                      </m:r>
                      <m:r>
                        <a:rPr lang="es-VE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𝑥</m:t>
                      </m:r>
                      <m:r>
                        <a:rPr lang="es-VE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≤−2</m:t>
                      </m:r>
                    </m:oMath>
                  </m:oMathPara>
                </a14:m>
                <a:endParaRPr lang="es-VE" dirty="0"/>
              </a:p>
            </p:txBody>
          </p:sp>
        </mc:Choice>
        <mc:Fallback>
          <p:sp>
            <p:nvSpPr>
              <p:cNvPr id="21" name="CuadroTexto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56198" y="2876550"/>
                <a:ext cx="4800600" cy="634789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V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CuadroTexto 8"/>
              <p:cNvSpPr txBox="1"/>
              <p:nvPr/>
            </p:nvSpPr>
            <p:spPr>
              <a:xfrm>
                <a:off x="685800" y="1431360"/>
                <a:ext cx="714139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VE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3</m:t>
                      </m:r>
                      <m:r>
                        <a:rPr lang="es-VE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𝑥</m:t>
                      </m:r>
                      <m:r>
                        <a:rPr lang="es-VE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&gt;−6    </m:t>
                      </m:r>
                      <m:r>
                        <a:rPr lang="es-VE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     </m:t>
                      </m:r>
                    </m:oMath>
                  </m:oMathPara>
                </a14:m>
                <a:endParaRPr lang="es-VE" dirty="0"/>
              </a:p>
            </p:txBody>
          </p:sp>
        </mc:Choice>
        <mc:Fallback>
          <p:sp>
            <p:nvSpPr>
              <p:cNvPr id="9" name="CuadroTexto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5800" y="1431360"/>
                <a:ext cx="7141396" cy="369332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VE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91" t="25758" r="10227" b="39899"/>
          <a:stretch/>
        </p:blipFill>
        <p:spPr>
          <a:xfrm>
            <a:off x="1301393" y="3461369"/>
            <a:ext cx="5410200" cy="129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2984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LINEAR INEQUALITIES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529310"/>
            <a:ext cx="8686800" cy="425223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Students will be able to:</a:t>
            </a:r>
          </a:p>
          <a:p>
            <a:pPr marL="0" indent="0" algn="ctr">
              <a:buNone/>
            </a:pPr>
            <a:r>
              <a:rPr lang="en-US" sz="2400" dirty="0"/>
              <a:t>S</a:t>
            </a:r>
            <a:r>
              <a:rPr lang="en-US" sz="2400" dirty="0" smtClean="0"/>
              <a:t>olve </a:t>
            </a:r>
            <a:r>
              <a:rPr lang="en-US" sz="2400" dirty="0"/>
              <a:t>a single inequality on a number line and express the solutions using interval </a:t>
            </a:r>
            <a:r>
              <a:rPr lang="en-US" sz="2400" dirty="0" smtClean="0"/>
              <a:t>and set notation</a:t>
            </a:r>
          </a:p>
          <a:p>
            <a:pPr marL="0" indent="0" algn="ctr">
              <a:buNone/>
            </a:pPr>
            <a:endParaRPr lang="en-US" sz="2400" dirty="0"/>
          </a:p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Key Vocabulary</a:t>
            </a:r>
            <a:r>
              <a:rPr lang="en-US" sz="2400" b="1" dirty="0" smtClean="0">
                <a:solidFill>
                  <a:srgbClr val="0070C0"/>
                </a:solidFill>
              </a:rPr>
              <a:t>:</a:t>
            </a:r>
            <a:endParaRPr lang="en-US" sz="2400" b="1" dirty="0">
              <a:solidFill>
                <a:srgbClr val="0070C0"/>
              </a:solidFill>
            </a:endParaRP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 smtClean="0"/>
              <a:t>Solve </a:t>
            </a:r>
            <a:r>
              <a:rPr lang="en-US" sz="2400" dirty="0" smtClean="0"/>
              <a:t>Linear Inequalities</a:t>
            </a:r>
            <a:endParaRPr lang="en-US" sz="2400" dirty="0"/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 smtClean="0"/>
              <a:t>Interval notation</a:t>
            </a:r>
            <a:endParaRPr lang="en-US" sz="2400" dirty="0"/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 smtClean="0"/>
              <a:t>Set notation</a:t>
            </a:r>
            <a:endParaRPr lang="en-US" sz="2400" dirty="0" smtClean="0"/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 smtClean="0"/>
              <a:t>Graph representation </a:t>
            </a:r>
            <a:endParaRPr lang="en-US" sz="2400" dirty="0" smtClean="0"/>
          </a:p>
          <a:p>
            <a:pPr marL="0" indent="0">
              <a:buNone/>
            </a:pPr>
            <a:endParaRPr lang="en-US" sz="2400" dirty="0" smtClean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1593" y="4826713"/>
            <a:ext cx="2438400" cy="283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469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52400" y="666750"/>
                <a:ext cx="8458200" cy="38862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b="1" dirty="0" smtClean="0">
                    <a:solidFill>
                      <a:srgbClr val="0070C0"/>
                    </a:solidFill>
                  </a:rPr>
                  <a:t>LINEAR INEQUALITY</a:t>
                </a:r>
              </a:p>
              <a:p>
                <a:pPr marL="0" indent="0" algn="just">
                  <a:buNone/>
                </a:pPr>
                <a:r>
                  <a:rPr lang="en-US" sz="2400" dirty="0" smtClean="0">
                    <a:effectLst/>
                  </a:rPr>
                  <a:t>Looks </a:t>
                </a:r>
                <a:r>
                  <a:rPr lang="en-US" sz="2400" dirty="0">
                    <a:effectLst/>
                  </a:rPr>
                  <a:t>exactly like a linear function, with the inequality sign replacing the equality sign.  </a:t>
                </a:r>
                <a:endParaRPr lang="es-VE" sz="2400" dirty="0">
                  <a:effectLst/>
                </a:endParaRPr>
              </a:p>
              <a:p>
                <a:pPr marL="0" indent="0" algn="just">
                  <a:buNone/>
                </a:pPr>
                <a:r>
                  <a:rPr lang="en-US" sz="2400" dirty="0">
                    <a:effectLst/>
                  </a:rPr>
                  <a:t>Inequalities are useful for describing </a:t>
                </a:r>
                <a:r>
                  <a:rPr lang="en-US" sz="2400" dirty="0" smtClean="0">
                    <a:effectLst/>
                  </a:rPr>
                  <a:t>real world </a:t>
                </a:r>
                <a:r>
                  <a:rPr lang="en-US" sz="2400" dirty="0">
                    <a:effectLst/>
                  </a:rPr>
                  <a:t>situations. The symbols used in inequalities are</a:t>
                </a:r>
                <a:r>
                  <a:rPr lang="en-US" sz="2400" dirty="0" smtClean="0">
                    <a:effectLst/>
                  </a:rPr>
                  <a:t>:</a:t>
                </a:r>
              </a:p>
              <a:p>
                <a:pPr marL="0" indent="0" algn="just">
                  <a:buNone/>
                </a:pPr>
                <a:r>
                  <a:rPr lang="en-US" sz="2400" dirty="0" smtClean="0">
                    <a:effectLst/>
                  </a:rPr>
                  <a:t> </a:t>
                </a:r>
                <a14:m>
                  <m:oMath xmlns:m="http://schemas.openxmlformats.org/officeDocument/2006/math">
                    <m:r>
                      <a:rPr lang="en-US" sz="1400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&gt;</m:t>
                    </m:r>
                    <m:r>
                      <a:rPr lang="es-VE" sz="1400" b="0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 </m:t>
                    </m:r>
                    <m:r>
                      <a:rPr lang="es-VE" sz="1400" b="0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𝑔𝑟𝑒𝑎𝑡𝑒𝑟</m:t>
                    </m:r>
                    <m:r>
                      <a:rPr lang="es-VE" sz="1400" b="0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s-VE" sz="1400" b="0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𝑡h𝑎𝑛</m:t>
                    </m:r>
                  </m:oMath>
                </a14:m>
                <a:endParaRPr lang="es-VE" sz="1400" dirty="0" smtClean="0">
                  <a:effectLst/>
                </a:endParaRPr>
              </a:p>
              <a:p>
                <a:pPr marL="0" indent="0" algn="just">
                  <a:buNone/>
                </a:pP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r>
                      <a:rPr lang="es-VE" sz="1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s-VE" sz="1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&lt;</m:t>
                    </m:r>
                    <m:r>
                      <a:rPr lang="es-VE" sz="1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𝑙𝑒𝑠𝑠</m:t>
                    </m:r>
                    <m:r>
                      <a:rPr lang="es-VE" sz="1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s-VE" sz="1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𝑡h𝑎𝑛</m:t>
                    </m:r>
                  </m:oMath>
                </a14:m>
                <a:endParaRPr lang="es-VE" sz="1400" dirty="0" smtClean="0"/>
              </a:p>
              <a:p>
                <a:pPr marL="0" indent="0" algn="just">
                  <a:buNone/>
                </a:pP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r>
                      <a:rPr lang="es-VE" sz="1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s-VE" sz="1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</m:t>
                    </m:r>
                    <m:r>
                      <a:rPr lang="es-VE" sz="1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s-VE" sz="1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𝑔𝑟𝑒𝑎𝑡𝑒𝑟</m:t>
                    </m:r>
                    <m:r>
                      <a:rPr lang="es-VE" sz="1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s-VE" sz="1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𝑡h𝑎𝑛</m:t>
                    </m:r>
                    <m:r>
                      <a:rPr lang="es-VE" sz="1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s-VE" sz="1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𝑜𝑟</m:t>
                    </m:r>
                    <m:r>
                      <a:rPr lang="es-VE" sz="1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s-VE" sz="1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𝑒𝑞𝑢𝑎𝑙</m:t>
                    </m:r>
                    <m:r>
                      <a:rPr lang="es-VE" sz="1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s-VE" sz="1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𝑡𝑜</m:t>
                    </m:r>
                  </m:oMath>
                </a14:m>
                <a:endParaRPr lang="es-VE" sz="1400" b="0" dirty="0" smtClean="0">
                  <a:ea typeface="Cambria Math" panose="02040503050406030204" pitchFamily="18" charset="0"/>
                </a:endParaRPr>
              </a:p>
              <a:p>
                <a:pPr marL="0" indent="0" algn="just">
                  <a:buNone/>
                </a:pP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r>
                      <a:rPr lang="es-VE" sz="1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 </m:t>
                    </m:r>
                    <m:r>
                      <a:rPr lang="es-VE" sz="1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</m:t>
                    </m:r>
                    <m:r>
                      <a:rPr lang="es-VE" sz="1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𝑙𝑒𝑠𝑠</m:t>
                    </m:r>
                    <m:r>
                      <a:rPr lang="es-VE" sz="1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s-VE" sz="1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𝑡h𝑎𝑛</m:t>
                    </m:r>
                    <m:r>
                      <a:rPr lang="es-VE" sz="1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s-VE" sz="1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𝑜𝑟</m:t>
                    </m:r>
                    <m:r>
                      <a:rPr lang="es-VE" sz="1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s-VE" sz="1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𝑒𝑞𝑢𝑎𝑙</m:t>
                    </m:r>
                    <m:r>
                      <a:rPr lang="es-VE" sz="1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s-VE" sz="1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𝑡𝑜</m:t>
                    </m:r>
                  </m:oMath>
                </a14:m>
                <a:endParaRPr lang="es-VE" sz="1400" dirty="0"/>
              </a:p>
              <a:p>
                <a:pPr marL="0" indent="0" algn="just">
                  <a:buNone/>
                </a:pPr>
                <a:endParaRPr lang="es-VE" sz="1400" dirty="0"/>
              </a:p>
              <a:p>
                <a:pPr marL="0" indent="0" algn="just">
                  <a:buNone/>
                </a:pPr>
                <a:endParaRPr lang="es-VE" sz="1400" dirty="0"/>
              </a:p>
              <a:p>
                <a:pPr marL="0" indent="0" algn="just">
                  <a:buNone/>
                </a:pPr>
                <a:endParaRPr lang="es-VE" sz="1400" dirty="0" smtClean="0">
                  <a:effectLst/>
                </a:endParaRPr>
              </a:p>
              <a:p>
                <a:pPr marL="0" indent="0" algn="just">
                  <a:buNone/>
                </a:pPr>
                <a:endParaRPr lang="es-VE" sz="1400" dirty="0">
                  <a:effectLst/>
                </a:endParaRPr>
              </a:p>
              <a:p>
                <a:pPr marL="0" indent="0">
                  <a:buNone/>
                </a:pPr>
                <a:endParaRPr lang="en-US" sz="2400" dirty="0">
                  <a:solidFill>
                    <a:srgbClr val="0070C0"/>
                  </a:solidFill>
                  <a:ea typeface="Calibri"/>
                  <a:cs typeface="Times New Roman"/>
                </a:endParaRPr>
              </a:p>
              <a:p>
                <a:pPr marL="0" indent="0">
                  <a:buNone/>
                </a:pPr>
                <a:endParaRPr lang="en-US" sz="2400" dirty="0">
                  <a:ea typeface="Calibri"/>
                  <a:cs typeface="Times New Roman"/>
                </a:endParaRPr>
              </a:p>
              <a:p>
                <a:pPr marL="0" indent="0">
                  <a:buNone/>
                </a:pPr>
                <a:endParaRPr lang="en-US" sz="2400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52400" y="666750"/>
                <a:ext cx="8458200" cy="3886200"/>
              </a:xfrm>
              <a:blipFill rotWithShape="0">
                <a:blip r:embed="rId3"/>
                <a:stretch>
                  <a:fillRect l="-1081" t="-1254" r="-1009"/>
                </a:stretch>
              </a:blipFill>
            </p:spPr>
            <p:txBody>
              <a:bodyPr/>
              <a:lstStyle/>
              <a:p>
                <a:r>
                  <a:rPr lang="es-VE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1" name="Imagen 3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1593" y="4826713"/>
            <a:ext cx="2438400" cy="283633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LINEAR INEQUALITIES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8279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382861"/>
                <a:ext cx="8686800" cy="4114800"/>
              </a:xfrm>
            </p:spPr>
            <p:txBody>
              <a:bodyPr>
                <a:normAutofit fontScale="25000" lnSpcReduction="20000"/>
              </a:bodyPr>
              <a:lstStyle/>
              <a:p>
                <a:pPr marL="0" indent="0">
                  <a:buNone/>
                </a:pPr>
                <a:r>
                  <a:rPr lang="en-US" sz="7200" b="1" dirty="0" smtClean="0">
                    <a:solidFill>
                      <a:srgbClr val="0070C0"/>
                    </a:solidFill>
                  </a:rPr>
                  <a:t>INTERVAL </a:t>
                </a:r>
                <a:r>
                  <a:rPr lang="en-US" sz="7200" b="1" dirty="0">
                    <a:solidFill>
                      <a:srgbClr val="0070C0"/>
                    </a:solidFill>
                  </a:rPr>
                  <a:t>NOTATION </a:t>
                </a:r>
                <a:r>
                  <a:rPr lang="en-US" sz="7200" dirty="0"/>
                  <a:t>We write the beginning and ending numbers of the interval, like follows:</a:t>
                </a:r>
                <a:endParaRPr lang="es-VE" sz="7200" dirty="0"/>
              </a:p>
              <a:p>
                <a:pPr marL="0" lvl="0" indent="0">
                  <a:buNone/>
                </a:pPr>
                <a:r>
                  <a:rPr lang="en-US" sz="7200" dirty="0" smtClean="0"/>
                  <a:t>                                                      </a:t>
                </a:r>
                <a14:m>
                  <m:oMath xmlns:m="http://schemas.openxmlformats.org/officeDocument/2006/math">
                    <m:r>
                      <a:rPr lang="en-US" sz="7200" i="1"/>
                      <m:t>𝑈𝑠𝑒</m:t>
                    </m:r>
                    <m:r>
                      <a:rPr lang="en-US" sz="7200" i="1"/>
                      <m:t> </m:t>
                    </m:r>
                    <m:d>
                      <m:dPr>
                        <m:begChr m:val="["/>
                        <m:endChr m:val="]"/>
                        <m:ctrlPr>
                          <a:rPr lang="es-VE" sz="7200" i="1"/>
                        </m:ctrlPr>
                      </m:dPr>
                      <m:e>
                        <m:r>
                          <a:rPr lang="en-US" sz="7200" i="1"/>
                          <m:t>−</m:t>
                        </m:r>
                      </m:e>
                    </m:d>
                    <m:r>
                      <a:rPr lang="en-US" sz="7200" i="1"/>
                      <m:t> </m:t>
                    </m:r>
                    <m:r>
                      <a:rPr lang="en-US" sz="7200" i="1"/>
                      <m:t>𝑓𝑜𝑟</m:t>
                    </m:r>
                    <m:r>
                      <a:rPr lang="en-US" sz="7200" i="1"/>
                      <m:t> </m:t>
                    </m:r>
                    <m:r>
                      <a:rPr lang="en-US" sz="7200" i="1"/>
                      <m:t>𝑐𝑙𝑜𝑠𝑒𝑑</m:t>
                    </m:r>
                    <m:r>
                      <a:rPr lang="en-US" sz="7200" i="1"/>
                      <m:t> </m:t>
                    </m:r>
                    <m:r>
                      <a:rPr lang="en-US" sz="7200" i="1"/>
                      <m:t>𝑑𝑜𝑡𝑠</m:t>
                    </m:r>
                    <m:r>
                      <a:rPr lang="en-US" sz="7200" i="1"/>
                      <m:t> ≥  ,≤</m:t>
                    </m:r>
                  </m:oMath>
                </a14:m>
                <a:endParaRPr lang="es-VE" sz="7200" i="1" dirty="0" smtClean="0"/>
              </a:p>
              <a:p>
                <a:pPr marL="0" lv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7200" i="1"/>
                        <m:t>𝑈𝑠𝑒</m:t>
                      </m:r>
                      <m:r>
                        <a:rPr lang="en-US" sz="7200" i="1"/>
                        <m:t> </m:t>
                      </m:r>
                      <m:d>
                        <m:dPr>
                          <m:ctrlPr>
                            <a:rPr lang="es-VE" sz="7200" i="1"/>
                          </m:ctrlPr>
                        </m:dPr>
                        <m:e>
                          <m:r>
                            <a:rPr lang="en-US" sz="7200" i="1"/>
                            <m:t>−</m:t>
                          </m:r>
                        </m:e>
                      </m:d>
                      <m:r>
                        <a:rPr lang="en-US" sz="7200" i="1"/>
                        <m:t> </m:t>
                      </m:r>
                      <m:r>
                        <a:rPr lang="en-US" sz="7200" i="1"/>
                        <m:t>𝑓𝑜𝑟</m:t>
                      </m:r>
                      <m:r>
                        <a:rPr lang="en-US" sz="7200" i="1"/>
                        <m:t> </m:t>
                      </m:r>
                      <m:r>
                        <a:rPr lang="en-US" sz="7200" i="1"/>
                        <m:t>𝑜𝑝𝑒𝑛</m:t>
                      </m:r>
                      <m:r>
                        <a:rPr lang="en-US" sz="7200" i="1"/>
                        <m:t> </m:t>
                      </m:r>
                      <m:r>
                        <a:rPr lang="en-US" sz="7200" i="1"/>
                        <m:t>𝑑𝑜𝑡𝑠</m:t>
                      </m:r>
                      <m:r>
                        <a:rPr lang="en-US" sz="7200" i="1"/>
                        <m:t> &gt; ,&lt;</m:t>
                      </m:r>
                    </m:oMath>
                  </m:oMathPara>
                </a14:m>
                <a:endParaRPr lang="es-VE" sz="7200" dirty="0"/>
              </a:p>
              <a:p>
                <a:pPr marL="0" indent="0">
                  <a:buNone/>
                </a:pPr>
                <a:endParaRPr lang="es-VE" sz="7200" dirty="0"/>
              </a:p>
              <a:p>
                <a:pPr marL="0" indent="0">
                  <a:buNone/>
                </a:pPr>
                <a:r>
                  <a:rPr lang="en-US" sz="7200" b="1" dirty="0">
                    <a:solidFill>
                      <a:srgbClr val="0070C0"/>
                    </a:solidFill>
                  </a:rPr>
                  <a:t>SET NOTATION </a:t>
                </a:r>
                <a:r>
                  <a:rPr lang="en-US" sz="7200" dirty="0">
                    <a:effectLst/>
                  </a:rPr>
                  <a:t>Represents a form to describe which items belong in a set and which do not. </a:t>
                </a:r>
                <a:endParaRPr lang="es-VE" sz="7200" dirty="0">
                  <a:effectLst/>
                </a:endParaRPr>
              </a:p>
              <a:p>
                <a:pPr marL="0" indent="0">
                  <a:buNone/>
                </a:pPr>
                <a:endParaRPr lang="es-VE" sz="72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lang="es-VE" sz="7200" i="1"/>
                          </m:ctrlPr>
                        </m:dPr>
                        <m:e>
                          <m:r>
                            <a:rPr lang="en-US" sz="7200" i="1"/>
                            <m:t>𝑥</m:t>
                          </m:r>
                        </m:e>
                        <m:e>
                          <m:r>
                            <a:rPr lang="en-US" sz="7200" i="1"/>
                            <m:t>𝑥</m:t>
                          </m:r>
                          <m:r>
                            <a:rPr lang="en-US" sz="7200" i="1"/>
                            <m:t> ∈</m:t>
                          </m:r>
                          <m:r>
                            <a:rPr lang="en-US" sz="7200" i="1"/>
                            <m:t>𝑅</m:t>
                          </m:r>
                          <m:r>
                            <a:rPr lang="en-US" sz="7200" i="1"/>
                            <m:t>,  </m:t>
                          </m:r>
                          <m:r>
                            <a:rPr lang="en-US" sz="7200" i="1"/>
                            <m:t>𝑥</m:t>
                          </m:r>
                          <m:r>
                            <a:rPr lang="en-US" sz="7200" i="1"/>
                            <m:t>&lt;</m:t>
                          </m:r>
                          <m:r>
                            <a:rPr lang="en-US" sz="7200" i="1"/>
                            <m:t>𝑎</m:t>
                          </m:r>
                        </m:e>
                      </m:d>
                      <m:r>
                        <a:rPr lang="en-US" sz="7200" i="1"/>
                        <m:t>= </m:t>
                      </m:r>
                      <m:d>
                        <m:dPr>
                          <m:ctrlPr>
                            <a:rPr lang="es-VE" sz="7200" i="1"/>
                          </m:ctrlPr>
                        </m:dPr>
                        <m:e>
                          <m:r>
                            <a:rPr lang="en-US" sz="7200" i="1"/>
                            <m:t>−∞, </m:t>
                          </m:r>
                          <m:r>
                            <a:rPr lang="en-US" sz="7200" i="1"/>
                            <m:t>𝑎</m:t>
                          </m:r>
                        </m:e>
                      </m:d>
                    </m:oMath>
                  </m:oMathPara>
                </a14:m>
                <a:endParaRPr lang="es-VE" sz="7200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lang="es-VE" sz="7200" i="1"/>
                          </m:ctrlPr>
                        </m:dPr>
                        <m:e>
                          <m:r>
                            <a:rPr lang="en-US" sz="7200" i="1"/>
                            <m:t>𝑥</m:t>
                          </m:r>
                        </m:e>
                        <m:e>
                          <m:r>
                            <a:rPr lang="en-US" sz="7200" i="1"/>
                            <m:t>𝑥</m:t>
                          </m:r>
                          <m:r>
                            <a:rPr lang="en-US" sz="7200" i="1"/>
                            <m:t> ∈</m:t>
                          </m:r>
                          <m:r>
                            <a:rPr lang="en-US" sz="7200" i="1"/>
                            <m:t>𝑅</m:t>
                          </m:r>
                          <m:r>
                            <a:rPr lang="en-US" sz="7200" i="1"/>
                            <m:t>,  </m:t>
                          </m:r>
                          <m:r>
                            <a:rPr lang="en-US" sz="7200" i="1"/>
                            <m:t>𝑥</m:t>
                          </m:r>
                          <m:r>
                            <a:rPr lang="en-US" sz="7200" i="1"/>
                            <m:t>&gt;</m:t>
                          </m:r>
                          <m:r>
                            <a:rPr lang="en-US" sz="7200" i="1"/>
                            <m:t>𝑎</m:t>
                          </m:r>
                        </m:e>
                      </m:d>
                      <m:r>
                        <a:rPr lang="en-US" sz="7200" i="1"/>
                        <m:t>= </m:t>
                      </m:r>
                      <m:d>
                        <m:dPr>
                          <m:ctrlPr>
                            <a:rPr lang="es-VE" sz="7200" i="1"/>
                          </m:ctrlPr>
                        </m:dPr>
                        <m:e>
                          <m:r>
                            <a:rPr lang="en-US" sz="7200" i="1"/>
                            <m:t>𝑎</m:t>
                          </m:r>
                          <m:r>
                            <a:rPr lang="en-US" sz="7200" i="1"/>
                            <m:t>, ∞</m:t>
                          </m:r>
                        </m:e>
                      </m:d>
                    </m:oMath>
                  </m:oMathPara>
                </a14:m>
                <a:endParaRPr lang="es-VE" sz="7200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lang="es-VE" sz="7200" i="1"/>
                          </m:ctrlPr>
                        </m:dPr>
                        <m:e>
                          <m:r>
                            <a:rPr lang="en-US" sz="7200" i="1"/>
                            <m:t>𝑥</m:t>
                          </m:r>
                        </m:e>
                        <m:e>
                          <m:r>
                            <a:rPr lang="en-US" sz="7200" i="1"/>
                            <m:t>𝑥</m:t>
                          </m:r>
                          <m:r>
                            <a:rPr lang="en-US" sz="7200" i="1"/>
                            <m:t> ∈</m:t>
                          </m:r>
                          <m:r>
                            <a:rPr lang="en-US" sz="7200" i="1"/>
                            <m:t>𝑅</m:t>
                          </m:r>
                          <m:r>
                            <a:rPr lang="en-US" sz="7200" i="1"/>
                            <m:t>,  </m:t>
                          </m:r>
                          <m:r>
                            <a:rPr lang="en-US" sz="7200" i="1"/>
                            <m:t>𝑥</m:t>
                          </m:r>
                          <m:r>
                            <a:rPr lang="en-US" sz="7200" i="1"/>
                            <m:t>≤</m:t>
                          </m:r>
                          <m:r>
                            <a:rPr lang="en-US" sz="7200" i="1"/>
                            <m:t>𝑎</m:t>
                          </m:r>
                        </m:e>
                      </m:d>
                      <m:r>
                        <a:rPr lang="en-US" sz="7200" i="1"/>
                        <m:t>= </m:t>
                      </m:r>
                      <m:d>
                        <m:dPr>
                          <m:endChr m:val=""/>
                          <m:ctrlPr>
                            <a:rPr lang="es-VE" sz="7200" i="1"/>
                          </m:ctrlPr>
                        </m:dPr>
                        <m:e>
                          <m:r>
                            <a:rPr lang="en-US" sz="7200" i="1"/>
                            <m:t>−∞,</m:t>
                          </m:r>
                        </m:e>
                      </m:d>
                      <m:d>
                        <m:dPr>
                          <m:begChr m:val=""/>
                          <m:endChr m:val="]"/>
                          <m:ctrlPr>
                            <a:rPr lang="es-VE" sz="7200" i="1"/>
                          </m:ctrlPr>
                        </m:dPr>
                        <m:e>
                          <m:r>
                            <a:rPr lang="en-US" sz="7200" i="1"/>
                            <m:t>𝑎</m:t>
                          </m:r>
                        </m:e>
                      </m:d>
                    </m:oMath>
                  </m:oMathPara>
                </a14:m>
                <a:endParaRPr lang="es-VE" sz="72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lang="es-VE" sz="7200" i="1"/>
                          </m:ctrlPr>
                        </m:dPr>
                        <m:e>
                          <m:r>
                            <a:rPr lang="en-US" sz="7200" i="1"/>
                            <m:t>𝑥</m:t>
                          </m:r>
                        </m:e>
                        <m:e>
                          <m:r>
                            <a:rPr lang="en-US" sz="7200" i="1"/>
                            <m:t>𝑥</m:t>
                          </m:r>
                          <m:r>
                            <a:rPr lang="en-US" sz="7200" i="1"/>
                            <m:t> ∈</m:t>
                          </m:r>
                          <m:r>
                            <a:rPr lang="en-US" sz="7200" i="1"/>
                            <m:t>𝑅</m:t>
                          </m:r>
                          <m:r>
                            <a:rPr lang="en-US" sz="7200" i="1"/>
                            <m:t>,  </m:t>
                          </m:r>
                          <m:r>
                            <a:rPr lang="en-US" sz="7200" i="1"/>
                            <m:t>𝑥</m:t>
                          </m:r>
                          <m:r>
                            <a:rPr lang="en-US" sz="7200" i="1"/>
                            <m:t>≥</m:t>
                          </m:r>
                          <m:r>
                            <a:rPr lang="en-US" sz="7200" i="1"/>
                            <m:t>𝑎</m:t>
                          </m:r>
                        </m:e>
                      </m:d>
                      <m:r>
                        <a:rPr lang="en-US" sz="7200" i="1"/>
                        <m:t>= </m:t>
                      </m:r>
                      <m:d>
                        <m:dPr>
                          <m:begChr m:val="["/>
                          <m:endChr m:val=""/>
                          <m:ctrlPr>
                            <a:rPr lang="es-VE" sz="7200" i="1"/>
                          </m:ctrlPr>
                        </m:dPr>
                        <m:e>
                          <m:r>
                            <a:rPr lang="en-US" sz="7200" i="1"/>
                            <m:t>𝑎</m:t>
                          </m:r>
                          <m:r>
                            <a:rPr lang="en-US" sz="7200" i="1"/>
                            <m:t>,</m:t>
                          </m:r>
                          <m:d>
                            <m:dPr>
                              <m:begChr m:val=""/>
                              <m:ctrlPr>
                                <a:rPr lang="es-VE" sz="7200" i="1"/>
                              </m:ctrlPr>
                            </m:dPr>
                            <m:e>
                              <m:r>
                                <a:rPr lang="en-US" sz="7200" i="1"/>
                                <m:t>∞</m:t>
                              </m:r>
                            </m:e>
                          </m:d>
                        </m:e>
                      </m:d>
                    </m:oMath>
                  </m:oMathPara>
                </a14:m>
                <a:endParaRPr lang="es-VE" sz="72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lang="es-VE" sz="7200" i="1"/>
                          </m:ctrlPr>
                        </m:dPr>
                        <m:e>
                          <m:r>
                            <a:rPr lang="en-US" sz="7200" i="1"/>
                            <m:t>𝑥</m:t>
                          </m:r>
                        </m:e>
                        <m:e>
                          <m:r>
                            <a:rPr lang="en-US" sz="7200" i="1"/>
                            <m:t>𝑥</m:t>
                          </m:r>
                          <m:r>
                            <a:rPr lang="en-US" sz="7200" i="1"/>
                            <m:t> ∈</m:t>
                          </m:r>
                          <m:r>
                            <a:rPr lang="en-US" sz="7200" i="1"/>
                            <m:t>𝑅</m:t>
                          </m:r>
                          <m:r>
                            <a:rPr lang="en-US" sz="7200" i="1"/>
                            <m:t>,  </m:t>
                          </m:r>
                          <m:r>
                            <a:rPr lang="en-US" sz="7200" i="1"/>
                            <m:t>𝑎</m:t>
                          </m:r>
                          <m:r>
                            <a:rPr lang="en-US" sz="7200" i="1"/>
                            <m:t>≤ </m:t>
                          </m:r>
                          <m:r>
                            <a:rPr lang="en-US" sz="7200" i="1"/>
                            <m:t>𝑥</m:t>
                          </m:r>
                          <m:r>
                            <a:rPr lang="en-US" sz="7200" i="1"/>
                            <m:t>≤</m:t>
                          </m:r>
                          <m:r>
                            <a:rPr lang="en-US" sz="7200" i="1"/>
                            <m:t>𝑏</m:t>
                          </m:r>
                        </m:e>
                      </m:d>
                      <m:r>
                        <a:rPr lang="en-US" sz="7200" i="1"/>
                        <m:t>=</m:t>
                      </m:r>
                      <m:d>
                        <m:dPr>
                          <m:begChr m:val="["/>
                          <m:endChr m:val=""/>
                          <m:ctrlPr>
                            <a:rPr lang="es-VE" sz="7200" i="1"/>
                          </m:ctrlPr>
                        </m:dPr>
                        <m:e>
                          <m:r>
                            <a:rPr lang="en-US" sz="7200" i="1"/>
                            <m:t>𝑎</m:t>
                          </m:r>
                          <m:r>
                            <a:rPr lang="en-US" sz="7200" i="1"/>
                            <m:t>,</m:t>
                          </m:r>
                          <m:d>
                            <m:dPr>
                              <m:begChr m:val=""/>
                              <m:endChr m:val="]"/>
                              <m:ctrlPr>
                                <a:rPr lang="es-VE" sz="7200" i="1"/>
                              </m:ctrlPr>
                            </m:dPr>
                            <m:e>
                              <m:r>
                                <a:rPr lang="en-US" sz="7200" i="1"/>
                                <m:t>𝑏</m:t>
                              </m:r>
                            </m:e>
                          </m:d>
                        </m:e>
                      </m:d>
                    </m:oMath>
                  </m:oMathPara>
                </a14:m>
                <a:endParaRPr lang="es-VE" sz="72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lang="es-VE" sz="7200" i="1"/>
                          </m:ctrlPr>
                        </m:dPr>
                        <m:e>
                          <m:r>
                            <a:rPr lang="en-US" sz="7200" i="1"/>
                            <m:t>𝑥</m:t>
                          </m:r>
                        </m:e>
                        <m:e>
                          <m:r>
                            <a:rPr lang="en-US" sz="7200" i="1"/>
                            <m:t>𝑥</m:t>
                          </m:r>
                          <m:r>
                            <a:rPr lang="en-US" sz="7200" i="1"/>
                            <m:t> ∈</m:t>
                          </m:r>
                          <m:r>
                            <a:rPr lang="en-US" sz="7200" i="1"/>
                            <m:t>𝑅</m:t>
                          </m:r>
                          <m:r>
                            <a:rPr lang="en-US" sz="7200" i="1"/>
                            <m:t>,  </m:t>
                          </m:r>
                          <m:r>
                            <a:rPr lang="en-US" sz="7200" i="1"/>
                            <m:t>𝑎</m:t>
                          </m:r>
                          <m:r>
                            <a:rPr lang="en-US" sz="7200" i="1"/>
                            <m:t>&lt; </m:t>
                          </m:r>
                          <m:r>
                            <a:rPr lang="en-US" sz="7200" i="1"/>
                            <m:t>𝑥</m:t>
                          </m:r>
                          <m:r>
                            <a:rPr lang="en-US" sz="7200" i="1"/>
                            <m:t>≤</m:t>
                          </m:r>
                          <m:r>
                            <a:rPr lang="en-US" sz="7200" i="1"/>
                            <m:t>𝑏</m:t>
                          </m:r>
                        </m:e>
                      </m:d>
                      <m:r>
                        <a:rPr lang="en-US" sz="7200" i="1"/>
                        <m:t>=</m:t>
                      </m:r>
                      <m:d>
                        <m:dPr>
                          <m:endChr m:val=""/>
                          <m:ctrlPr>
                            <a:rPr lang="es-VE" sz="7200" i="1"/>
                          </m:ctrlPr>
                        </m:dPr>
                        <m:e>
                          <m:r>
                            <a:rPr lang="en-US" sz="7200" i="1"/>
                            <m:t>𝑎</m:t>
                          </m:r>
                          <m:r>
                            <a:rPr lang="en-US" sz="7200" i="1"/>
                            <m:t>,</m:t>
                          </m:r>
                          <m:d>
                            <m:dPr>
                              <m:begChr m:val=""/>
                              <m:endChr m:val="]"/>
                              <m:ctrlPr>
                                <a:rPr lang="es-VE" sz="7200" i="1"/>
                              </m:ctrlPr>
                            </m:dPr>
                            <m:e>
                              <m:r>
                                <a:rPr lang="en-US" sz="7200" i="1"/>
                                <m:t>𝑏</m:t>
                              </m:r>
                            </m:e>
                          </m:d>
                        </m:e>
                      </m:d>
                    </m:oMath>
                  </m:oMathPara>
                </a14:m>
                <a:endParaRPr lang="es-VE" sz="72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lang="es-VE" sz="7200" i="1"/>
                          </m:ctrlPr>
                        </m:dPr>
                        <m:e>
                          <m:r>
                            <a:rPr lang="en-US" sz="7200" i="1"/>
                            <m:t>𝑥</m:t>
                          </m:r>
                        </m:e>
                        <m:e>
                          <m:r>
                            <a:rPr lang="en-US" sz="7200" i="1"/>
                            <m:t>𝑥</m:t>
                          </m:r>
                          <m:r>
                            <a:rPr lang="en-US" sz="7200" i="1"/>
                            <m:t> ∈</m:t>
                          </m:r>
                          <m:r>
                            <a:rPr lang="en-US" sz="7200" i="1"/>
                            <m:t>𝑅</m:t>
                          </m:r>
                          <m:r>
                            <a:rPr lang="en-US" sz="7200" i="1"/>
                            <m:t>,  </m:t>
                          </m:r>
                          <m:r>
                            <a:rPr lang="en-US" sz="7200" i="1"/>
                            <m:t>𝑎</m:t>
                          </m:r>
                          <m:r>
                            <a:rPr lang="en-US" sz="7200" i="1"/>
                            <m:t>≤ </m:t>
                          </m:r>
                          <m:r>
                            <a:rPr lang="en-US" sz="7200" i="1"/>
                            <m:t>𝑥</m:t>
                          </m:r>
                          <m:r>
                            <a:rPr lang="en-US" sz="7200" i="1"/>
                            <m:t>&lt;</m:t>
                          </m:r>
                          <m:r>
                            <a:rPr lang="en-US" sz="7200" i="1"/>
                            <m:t>𝑏</m:t>
                          </m:r>
                        </m:e>
                      </m:d>
                      <m:r>
                        <a:rPr lang="en-US" sz="7200" i="1"/>
                        <m:t>=</m:t>
                      </m:r>
                      <m:d>
                        <m:dPr>
                          <m:begChr m:val="["/>
                          <m:endChr m:val=""/>
                          <m:ctrlPr>
                            <a:rPr lang="es-VE" sz="7200" i="1"/>
                          </m:ctrlPr>
                        </m:dPr>
                        <m:e>
                          <m:r>
                            <a:rPr lang="en-US" sz="7200" i="1"/>
                            <m:t>𝑎</m:t>
                          </m:r>
                          <m:r>
                            <a:rPr lang="en-US" sz="7200" i="1"/>
                            <m:t>,</m:t>
                          </m:r>
                          <m:d>
                            <m:dPr>
                              <m:begChr m:val=""/>
                              <m:ctrlPr>
                                <a:rPr lang="es-VE" sz="7200" i="1"/>
                              </m:ctrlPr>
                            </m:dPr>
                            <m:e>
                              <m:r>
                                <a:rPr lang="en-US" sz="7200" i="1"/>
                                <m:t>𝑏</m:t>
                              </m:r>
                            </m:e>
                          </m:d>
                        </m:e>
                      </m:d>
                    </m:oMath>
                  </m:oMathPara>
                </a14:m>
                <a:endParaRPr lang="es-VE" sz="7200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lang="es-VE" sz="7200" i="1"/>
                          </m:ctrlPr>
                        </m:dPr>
                        <m:e>
                          <m:r>
                            <a:rPr lang="en-US" sz="7200" i="1"/>
                            <m:t>𝑥</m:t>
                          </m:r>
                        </m:e>
                        <m:e>
                          <m:r>
                            <a:rPr lang="en-US" sz="7200" i="1"/>
                            <m:t>𝑥</m:t>
                          </m:r>
                          <m:r>
                            <a:rPr lang="en-US" sz="7200" i="1"/>
                            <m:t> ∈</m:t>
                          </m:r>
                          <m:r>
                            <a:rPr lang="en-US" sz="7200" i="1"/>
                            <m:t>𝑅</m:t>
                          </m:r>
                          <m:r>
                            <a:rPr lang="en-US" sz="7200" i="1"/>
                            <m:t>,  </m:t>
                          </m:r>
                          <m:r>
                            <a:rPr lang="en-US" sz="7200" i="1"/>
                            <m:t>𝑎</m:t>
                          </m:r>
                          <m:r>
                            <a:rPr lang="en-US" sz="7200" i="1"/>
                            <m:t>&lt; </m:t>
                          </m:r>
                          <m:r>
                            <a:rPr lang="en-US" sz="7200" i="1"/>
                            <m:t>𝑥</m:t>
                          </m:r>
                          <m:r>
                            <a:rPr lang="en-US" sz="7200" i="1"/>
                            <m:t>&lt;</m:t>
                          </m:r>
                          <m:r>
                            <a:rPr lang="en-US" sz="7200" i="1"/>
                            <m:t>𝑏</m:t>
                          </m:r>
                        </m:e>
                      </m:d>
                      <m:r>
                        <a:rPr lang="en-US" sz="7200" i="1"/>
                        <m:t>=</m:t>
                      </m:r>
                      <m:d>
                        <m:dPr>
                          <m:endChr m:val=""/>
                          <m:ctrlPr>
                            <a:rPr lang="es-VE" sz="7200" i="1"/>
                          </m:ctrlPr>
                        </m:dPr>
                        <m:e>
                          <m:r>
                            <a:rPr lang="en-US" sz="7200" i="1"/>
                            <m:t>𝑎</m:t>
                          </m:r>
                          <m:r>
                            <a:rPr lang="en-US" sz="7200" i="1"/>
                            <m:t>,</m:t>
                          </m:r>
                          <m:d>
                            <m:dPr>
                              <m:begChr m:val=""/>
                              <m:ctrlPr>
                                <a:rPr lang="es-VE" sz="7200" i="1"/>
                              </m:ctrlPr>
                            </m:dPr>
                            <m:e>
                              <m:r>
                                <a:rPr lang="en-US" sz="7200" i="1"/>
                                <m:t>𝑏</m:t>
                              </m:r>
                            </m:e>
                          </m:d>
                        </m:e>
                      </m:d>
                    </m:oMath>
                  </m:oMathPara>
                </a14:m>
                <a:endParaRPr lang="es-VE" sz="7200" dirty="0"/>
              </a:p>
              <a:p>
                <a:pPr marL="0" indent="0">
                  <a:buNone/>
                </a:pPr>
                <a:r>
                  <a:rPr lang="en-US" sz="7200" dirty="0">
                    <a:effectLst/>
                  </a:rPr>
                  <a:t> </a:t>
                </a:r>
                <a:endParaRPr lang="es-VE" sz="7200" dirty="0">
                  <a:effectLst/>
                </a:endParaRPr>
              </a:p>
              <a:p>
                <a:pPr marL="0" indent="0">
                  <a:buNone/>
                </a:pPr>
                <a:r>
                  <a:rPr lang="en-US" sz="7200" dirty="0">
                    <a:effectLst/>
                  </a:rPr>
                  <a:t> </a:t>
                </a:r>
                <a:endParaRPr lang="es-VE" sz="7200" dirty="0">
                  <a:effectLst/>
                </a:endParaRPr>
              </a:p>
              <a:p>
                <a:pPr marL="0" indent="0" algn="ctr">
                  <a:spcAft>
                    <a:spcPts val="600"/>
                  </a:spcAft>
                  <a:buNone/>
                </a:pPr>
                <a:endParaRPr lang="en-US" sz="2400" b="1" dirty="0" smtClean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382861"/>
                <a:ext cx="8686800" cy="4114800"/>
              </a:xfrm>
              <a:blipFill rotWithShape="0">
                <a:blip r:embed="rId2"/>
                <a:stretch>
                  <a:fillRect l="-632" t="-2074" b="-22963"/>
                </a:stretch>
              </a:blipFill>
            </p:spPr>
            <p:txBody>
              <a:bodyPr/>
              <a:lstStyle/>
              <a:p>
                <a:r>
                  <a:rPr lang="es-VE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1" name="Imagen 3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1593" y="4826713"/>
            <a:ext cx="2438400" cy="283633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LINEAR INEQUALITIES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3412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 lnSpcReduction="10000"/>
              </a:bodyPr>
              <a:lstStyle/>
              <a:p>
                <a:pPr marL="0" indent="0">
                  <a:buNone/>
                </a:pPr>
                <a:r>
                  <a:rPr lang="en-US" sz="2400" b="1" dirty="0" smtClean="0">
                    <a:solidFill>
                      <a:srgbClr val="0070C0"/>
                    </a:solidFill>
                  </a:rPr>
                  <a:t>Sample </a:t>
                </a:r>
                <a:r>
                  <a:rPr lang="en-US" sz="2400" b="1" dirty="0">
                    <a:solidFill>
                      <a:srgbClr val="0070C0"/>
                    </a:solidFill>
                  </a:rPr>
                  <a:t>Problem </a:t>
                </a:r>
                <a:r>
                  <a:rPr lang="en-US" sz="2400" b="1" dirty="0" smtClean="0">
                    <a:solidFill>
                      <a:srgbClr val="0070C0"/>
                    </a:solidFill>
                  </a:rPr>
                  <a:t>1: </a:t>
                </a:r>
                <a:r>
                  <a:rPr lang="en-US" sz="2400" dirty="0" smtClean="0"/>
                  <a:t>Express the following intervals as sets</a:t>
                </a:r>
              </a:p>
              <a:p>
                <a:pPr marL="0" indent="0">
                  <a:buNone/>
                </a:pPr>
                <a:endParaRPr lang="en-US" sz="2400" dirty="0" smtClean="0"/>
              </a:p>
              <a:p>
                <a:pPr lvl="0"/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s-VE" sz="2400" i="1"/>
                        </m:ctrlPr>
                      </m:dPr>
                      <m:e>
                        <m:r>
                          <a:rPr lang="en-US" sz="2400" i="1"/>
                          <m:t>−</m:t>
                        </m:r>
                        <m:r>
                          <a:rPr lang="es-VE" sz="2400" b="0" i="1" smtClean="0">
                            <a:latin typeface="Cambria Math" panose="02040503050406030204" pitchFamily="18" charset="0"/>
                          </a:rPr>
                          <m:t>6</m:t>
                        </m:r>
                        <m:r>
                          <a:rPr lang="en-US" sz="2400" i="1"/>
                          <m:t> , </m:t>
                        </m:r>
                        <m:r>
                          <a:rPr lang="es-VE" sz="24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e>
                    </m:d>
                  </m:oMath>
                </a14:m>
                <a:r>
                  <a:rPr lang="en-US" sz="2400" dirty="0"/>
                  <a:t>    </a:t>
                </a:r>
                <a:endParaRPr lang="es-VE" sz="2400" dirty="0"/>
              </a:p>
              <a:p>
                <a:pPr marL="0" indent="0">
                  <a:buNone/>
                </a:pPr>
                <a:endParaRPr lang="es-VE" sz="2400" dirty="0"/>
              </a:p>
              <a:p>
                <a:pPr lvl="0"/>
                <a14:m>
                  <m:oMath xmlns:m="http://schemas.openxmlformats.org/officeDocument/2006/math">
                    <m:d>
                      <m:dPr>
                        <m:endChr m:val=""/>
                        <m:ctrlPr>
                          <a:rPr lang="es-VE" sz="2400" i="1"/>
                        </m:ctrlPr>
                      </m:dPr>
                      <m:e>
                        <m:r>
                          <a:rPr lang="es-VE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2400" i="1"/>
                          <m:t> ,  </m:t>
                        </m:r>
                        <m:d>
                          <m:dPr>
                            <m:begChr m:val=""/>
                            <m:endChr m:val="]"/>
                            <m:ctrlPr>
                              <a:rPr lang="es-VE" sz="2400" i="1"/>
                            </m:ctrlPr>
                          </m:dPr>
                          <m:e>
                            <m:r>
                              <a:rPr lang="es-VE" sz="2400" b="0" i="1" smtClean="0">
                                <a:latin typeface="Cambria Math" panose="02040503050406030204" pitchFamily="18" charset="0"/>
                              </a:rPr>
                              <m:t>5</m:t>
                            </m:r>
                          </m:e>
                        </m:d>
                      </m:e>
                    </m:d>
                  </m:oMath>
                </a14:m>
                <a:r>
                  <a:rPr lang="en-US" sz="2400" dirty="0"/>
                  <a:t>   </a:t>
                </a:r>
                <a:endParaRPr lang="es-VE" sz="2400" dirty="0"/>
              </a:p>
              <a:p>
                <a:pPr marL="0" indent="0">
                  <a:buNone/>
                </a:pPr>
                <a:r>
                  <a:rPr lang="en-US" sz="2400" dirty="0"/>
                  <a:t> </a:t>
                </a:r>
                <a:endParaRPr lang="es-VE" sz="2400" dirty="0"/>
              </a:p>
              <a:p>
                <a:pPr lvl="0"/>
                <a14:m>
                  <m:oMath xmlns:m="http://schemas.openxmlformats.org/officeDocument/2006/math">
                    <m:d>
                      <m:dPr>
                        <m:endChr m:val=""/>
                        <m:ctrlPr>
                          <a:rPr lang="es-VE" sz="2400" i="1"/>
                        </m:ctrlPr>
                      </m:dPr>
                      <m:e>
                        <m:f>
                          <m:fPr>
                            <m:ctrlPr>
                              <a:rPr lang="es-VE" sz="240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s-VE" sz="2400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s-VE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  <m:r>
                          <a:rPr lang="en-US" sz="2400" i="1"/>
                          <m:t>, </m:t>
                        </m:r>
                        <m:d>
                          <m:dPr>
                            <m:begChr m:val=""/>
                            <m:ctrlPr>
                              <a:rPr lang="es-VE" sz="2400" i="1"/>
                            </m:ctrlPr>
                          </m:dPr>
                          <m:e>
                            <m:r>
                              <a:rPr lang="en-US" sz="2400" i="1"/>
                              <m:t>∞</m:t>
                            </m:r>
                          </m:e>
                        </m:d>
                      </m:e>
                    </m:d>
                  </m:oMath>
                </a14:m>
                <a:r>
                  <a:rPr lang="en-US" sz="2400" dirty="0"/>
                  <a:t> </a:t>
                </a:r>
                <a:endParaRPr lang="es-VE" sz="2400" dirty="0"/>
              </a:p>
              <a:p>
                <a:pPr marL="0" indent="0">
                  <a:buNone/>
                </a:pPr>
                <a:endParaRPr lang="es-VE" sz="2400" dirty="0"/>
              </a:p>
              <a:p>
                <a:pPr marL="0" indent="0">
                  <a:buNone/>
                </a:pPr>
                <a:r>
                  <a:rPr lang="en-US" sz="2400" dirty="0"/>
                  <a:t> </a:t>
                </a:r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0">
                <a:blip r:embed="rId2"/>
                <a:stretch>
                  <a:fillRect l="-1544" t="-2074"/>
                </a:stretch>
              </a:blipFill>
            </p:spPr>
            <p:txBody>
              <a:bodyPr/>
              <a:lstStyle/>
              <a:p>
                <a:r>
                  <a:rPr lang="es-VE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1" name="Imagen 3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1593" y="4826713"/>
            <a:ext cx="2438400" cy="283633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LINEAR INEQUALITIES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6844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15757" y="806500"/>
                <a:ext cx="8686800" cy="656159"/>
              </a:xfrm>
            </p:spPr>
            <p:txBody>
              <a:bodyPr>
                <a:normAutofit fontScale="25000" lnSpcReduction="20000"/>
              </a:bodyPr>
              <a:lstStyle/>
              <a:p>
                <a:pPr marL="0" marR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5500" dirty="0" smtClean="0">
                  <a:latin typeface="+mj-lt"/>
                </a:endParaRP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5500" b="1" dirty="0">
                    <a:solidFill>
                      <a:srgbClr val="FF0000"/>
                    </a:solidFill>
                    <a:latin typeface="+mj-lt"/>
                  </a:rPr>
                  <a:t>T</a:t>
                </a:r>
                <a:r>
                  <a:rPr lang="en-US" sz="5500" b="1" dirty="0" smtClean="0">
                    <a:solidFill>
                      <a:srgbClr val="FF0000"/>
                    </a:solidFill>
                    <a:latin typeface="+mj-lt"/>
                  </a:rPr>
                  <a:t>he set representation is given by: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s-VE" sz="5500" i="1">
                            <a:latin typeface="+mj-lt"/>
                          </a:rPr>
                        </m:ctrlPr>
                      </m:dPr>
                      <m:e>
                        <m:r>
                          <a:rPr lang="en-US" sz="5500" i="1">
                            <a:latin typeface="+mj-lt"/>
                          </a:rPr>
                          <m:t>𝑥</m:t>
                        </m:r>
                      </m:e>
                      <m:e>
                        <m:r>
                          <a:rPr lang="en-US" sz="5500" i="1">
                            <a:latin typeface="+mj-lt"/>
                          </a:rPr>
                          <m:t>𝑥</m:t>
                        </m:r>
                        <m:r>
                          <a:rPr lang="en-US" sz="5500" i="1">
                            <a:latin typeface="+mj-lt"/>
                          </a:rPr>
                          <m:t> ∈</m:t>
                        </m:r>
                        <m:r>
                          <a:rPr lang="en-US" sz="5500" i="1">
                            <a:latin typeface="+mj-lt"/>
                          </a:rPr>
                          <m:t>𝑅</m:t>
                        </m:r>
                        <m:r>
                          <a:rPr lang="en-US" sz="5500" i="1">
                            <a:latin typeface="+mj-lt"/>
                          </a:rPr>
                          <m:t>, </m:t>
                        </m:r>
                        <m:r>
                          <a:rPr lang="es-VE" sz="5500" b="0" i="1" smtClean="0">
                            <a:latin typeface="+mj-lt"/>
                          </a:rPr>
                          <m:t> "</m:t>
                        </m:r>
                        <m:r>
                          <a:rPr lang="es-VE" sz="5500" b="0" i="1" smtClean="0">
                            <a:latin typeface="+mj-lt"/>
                          </a:rPr>
                          <m:t>𝑡h𝑒</m:t>
                        </m:r>
                        <m:r>
                          <a:rPr lang="es-VE" sz="5500" b="0" i="1" smtClean="0">
                            <a:latin typeface="+mj-lt"/>
                          </a:rPr>
                          <m:t> </m:t>
                        </m:r>
                        <m:r>
                          <a:rPr lang="es-VE" sz="5500" b="0" i="1" smtClean="0">
                            <a:latin typeface="+mj-lt"/>
                          </a:rPr>
                          <m:t>𝑖𝑛𝑡𝑒𝑟𝑣𝑎𝑙</m:t>
                        </m:r>
                        <m:r>
                          <a:rPr lang="es-VE" sz="5500" b="0" i="1" smtClean="0">
                            <a:latin typeface="+mj-lt"/>
                          </a:rPr>
                          <m:t>"</m:t>
                        </m:r>
                      </m:e>
                    </m:d>
                  </m:oMath>
                </a14:m>
                <a:r>
                  <a:rPr lang="es-VE" sz="5500" dirty="0" smtClean="0">
                    <a:latin typeface="+mj-lt"/>
                  </a:rPr>
                  <a:t> , </a:t>
                </a:r>
                <a:r>
                  <a:rPr lang="es-VE" sz="5500" dirty="0" err="1" smtClean="0">
                    <a:latin typeface="+mj-lt"/>
                  </a:rPr>
                  <a:t>that</a:t>
                </a:r>
                <a:r>
                  <a:rPr lang="es-VE" sz="5500" dirty="0" smtClean="0">
                    <a:latin typeface="+mj-lt"/>
                  </a:rPr>
                  <a:t> </a:t>
                </a:r>
                <a:r>
                  <a:rPr lang="es-VE" sz="5500" dirty="0" err="1" smtClean="0">
                    <a:latin typeface="+mj-lt"/>
                  </a:rPr>
                  <a:t>means</a:t>
                </a:r>
                <a:r>
                  <a:rPr lang="es-VE" sz="5500" dirty="0" smtClean="0">
                    <a:latin typeface="+mj-lt"/>
                  </a:rPr>
                  <a:t> “</a:t>
                </a:r>
                <a:r>
                  <a:rPr lang="es-VE" sz="5500" dirty="0" err="1" smtClean="0">
                    <a:latin typeface="+mj-lt"/>
                  </a:rPr>
                  <a:t>all</a:t>
                </a:r>
                <a:r>
                  <a:rPr lang="es-VE" sz="5500" dirty="0" smtClean="0">
                    <a:latin typeface="+mj-lt"/>
                  </a:rPr>
                  <a:t> x </a:t>
                </a:r>
                <a:r>
                  <a:rPr lang="es-VE" sz="5500" dirty="0" err="1" smtClean="0">
                    <a:latin typeface="+mj-lt"/>
                  </a:rPr>
                  <a:t>such</a:t>
                </a:r>
                <a:r>
                  <a:rPr lang="es-VE" sz="5500" dirty="0" smtClean="0">
                    <a:latin typeface="+mj-lt"/>
                  </a:rPr>
                  <a:t> </a:t>
                </a:r>
                <a:r>
                  <a:rPr lang="es-VE" sz="5500" dirty="0" err="1" smtClean="0">
                    <a:latin typeface="+mj-lt"/>
                  </a:rPr>
                  <a:t>that</a:t>
                </a:r>
                <a:r>
                  <a:rPr lang="es-VE" sz="5500" dirty="0" smtClean="0">
                    <a:latin typeface="+mj-lt"/>
                  </a:rPr>
                  <a:t> x </a:t>
                </a:r>
                <a:r>
                  <a:rPr lang="es-VE" sz="5500" dirty="0" err="1" smtClean="0">
                    <a:latin typeface="+mj-lt"/>
                  </a:rPr>
                  <a:t>belongs</a:t>
                </a:r>
                <a:r>
                  <a:rPr lang="es-VE" sz="5500" dirty="0" smtClean="0">
                    <a:latin typeface="+mj-lt"/>
                  </a:rPr>
                  <a:t> to Real </a:t>
                </a:r>
                <a:r>
                  <a:rPr lang="es-VE" sz="5500" dirty="0" err="1" smtClean="0">
                    <a:latin typeface="+mj-lt"/>
                  </a:rPr>
                  <a:t>Numbers</a:t>
                </a:r>
                <a:r>
                  <a:rPr lang="es-VE" sz="5500" dirty="0" smtClean="0">
                    <a:latin typeface="+mj-lt"/>
                  </a:rPr>
                  <a:t>”, and </a:t>
                </a:r>
                <a:r>
                  <a:rPr lang="es-VE" sz="5500" dirty="0" err="1" smtClean="0">
                    <a:latin typeface="+mj-lt"/>
                  </a:rPr>
                  <a:t>then</a:t>
                </a:r>
                <a:r>
                  <a:rPr lang="es-VE" sz="5500" dirty="0" smtClean="0">
                    <a:latin typeface="+mj-lt"/>
                  </a:rPr>
                  <a:t> </a:t>
                </a:r>
                <a:r>
                  <a:rPr lang="es-VE" sz="5500" dirty="0" err="1" smtClean="0">
                    <a:latin typeface="+mj-lt"/>
                  </a:rPr>
                  <a:t>substitute</a:t>
                </a:r>
                <a:r>
                  <a:rPr lang="es-VE" sz="5500" dirty="0" smtClean="0">
                    <a:latin typeface="+mj-lt"/>
                  </a:rPr>
                  <a:t> </a:t>
                </a:r>
                <a:r>
                  <a:rPr lang="es-VE" sz="5500" dirty="0" err="1" smtClean="0">
                    <a:latin typeface="+mj-lt"/>
                  </a:rPr>
                  <a:t>the</a:t>
                </a:r>
                <a:r>
                  <a:rPr lang="es-VE" sz="5500" dirty="0" smtClean="0">
                    <a:latin typeface="+mj-lt"/>
                  </a:rPr>
                  <a:t> extremes of </a:t>
                </a:r>
                <a:r>
                  <a:rPr lang="es-VE" sz="5500" dirty="0" err="1" smtClean="0">
                    <a:latin typeface="+mj-lt"/>
                  </a:rPr>
                  <a:t>the</a:t>
                </a:r>
                <a:r>
                  <a:rPr lang="es-VE" sz="5500" dirty="0" smtClean="0">
                    <a:latin typeface="+mj-lt"/>
                  </a:rPr>
                  <a:t> </a:t>
                </a:r>
                <a:r>
                  <a:rPr lang="es-VE" sz="5500" dirty="0" err="1" smtClean="0">
                    <a:latin typeface="+mj-lt"/>
                  </a:rPr>
                  <a:t>interval</a:t>
                </a:r>
                <a:r>
                  <a:rPr lang="es-VE" sz="5500" dirty="0" smtClean="0">
                    <a:latin typeface="+mj-lt"/>
                  </a:rPr>
                  <a:t> .</a:t>
                </a:r>
                <a:endParaRPr lang="es-VE" sz="5500" dirty="0">
                  <a:latin typeface="+mj-lt"/>
                </a:endParaRP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900" dirty="0">
                  <a:solidFill>
                    <a:srgbClr val="FF0000"/>
                  </a:solidFill>
                </a:endParaRPr>
              </a:p>
              <a:p>
                <a:pPr marL="0" marR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400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15757" y="806500"/>
                <a:ext cx="8686800" cy="656159"/>
              </a:xfrm>
              <a:blipFill rotWithShape="0">
                <a:blip r:embed="rId2"/>
                <a:stretch>
                  <a:fillRect l="-211" b="-14815"/>
                </a:stretch>
              </a:blipFill>
            </p:spPr>
            <p:txBody>
              <a:bodyPr/>
              <a:lstStyle/>
              <a:p>
                <a:r>
                  <a:rPr lang="es-VE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1" name="Imagen 3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1593" y="4826713"/>
            <a:ext cx="2438400" cy="283633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CuadroTexto 1"/>
              <p:cNvSpPr txBox="1"/>
              <p:nvPr/>
            </p:nvSpPr>
            <p:spPr>
              <a:xfrm>
                <a:off x="304800" y="1861743"/>
                <a:ext cx="76200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b="1" dirty="0" smtClean="0"/>
                  <a:t> 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s-VE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s-VE" i="1">
                            <a:latin typeface="Cambria Math" panose="02040503050406030204" pitchFamily="18" charset="0"/>
                          </a:rPr>
                          <m:t>6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 , </m:t>
                        </m:r>
                        <m:r>
                          <a:rPr lang="es-VE" i="1">
                            <a:latin typeface="Cambria Math" panose="02040503050406030204" pitchFamily="18" charset="0"/>
                          </a:rPr>
                          <m:t>0</m:t>
                        </m:r>
                      </m:e>
                    </m:d>
                  </m:oMath>
                </a14:m>
                <a:r>
                  <a:rPr lang="es-VE" b="1" i="1" dirty="0" smtClean="0">
                    <a:latin typeface="Cambria Math" panose="02040503050406030204" pitchFamily="18" charset="0"/>
                  </a:rPr>
                  <a:t> = 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s-VE" i="1"/>
                        </m:ctrlPr>
                      </m:dPr>
                      <m:e>
                        <m:r>
                          <a:rPr lang="en-US" i="1"/>
                          <m:t>𝑥</m:t>
                        </m:r>
                      </m:e>
                      <m:e>
                        <m:r>
                          <a:rPr lang="en-US" i="1"/>
                          <m:t>𝑥</m:t>
                        </m:r>
                        <m:r>
                          <a:rPr lang="en-US" i="1"/>
                          <m:t> ∈</m:t>
                        </m:r>
                        <m:r>
                          <a:rPr lang="en-US" i="1"/>
                          <m:t>𝑅</m:t>
                        </m:r>
                        <m:r>
                          <a:rPr lang="en-US" i="1"/>
                          <m:t>,  </m:t>
                        </m:r>
                        <m:r>
                          <a:rPr lang="es-VE" b="0" i="1" smtClean="0">
                            <a:latin typeface="Cambria Math" panose="02040503050406030204" pitchFamily="18" charset="0"/>
                          </a:rPr>
                          <m:t>−6</m:t>
                        </m:r>
                        <m:r>
                          <a:rPr lang="en-US" i="1"/>
                          <m:t>≤  </m:t>
                        </m:r>
                        <m:r>
                          <a:rPr lang="en-US" i="1"/>
                          <m:t>𝑥</m:t>
                        </m:r>
                        <m:r>
                          <a:rPr lang="en-US" i="1"/>
                          <m:t>≤</m:t>
                        </m:r>
                        <m:r>
                          <a:rPr lang="es-VE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e>
                    </m:d>
                  </m:oMath>
                </a14:m>
                <a:endParaRPr lang="es-VE" dirty="0"/>
              </a:p>
              <a:p>
                <a:endParaRPr lang="es-VE" b="1" i="1" dirty="0">
                  <a:latin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2" name="CuadroTexto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00" y="1861743"/>
                <a:ext cx="7620000" cy="646331"/>
              </a:xfrm>
              <a:prstGeom prst="rect">
                <a:avLst/>
              </a:prstGeom>
              <a:blipFill rotWithShape="0">
                <a:blip r:embed="rId4"/>
                <a:stretch>
                  <a:fillRect l="-480" t="-6604"/>
                </a:stretch>
              </a:blipFill>
            </p:spPr>
            <p:txBody>
              <a:bodyPr/>
              <a:lstStyle/>
              <a:p>
                <a:r>
                  <a:rPr lang="es-V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LINEAR INEQUALITIES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215757" y="437168"/>
            <a:ext cx="632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b="1">
                <a:solidFill>
                  <a:srgbClr val="0070C0"/>
                </a:solidFill>
              </a:rPr>
              <a:t>Sample Problem 1: </a:t>
            </a:r>
            <a:r>
              <a:rPr lang="en-US"/>
              <a:t>Express the following intervals as sets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CuadroTexto 11"/>
              <p:cNvSpPr txBox="1"/>
              <p:nvPr/>
            </p:nvSpPr>
            <p:spPr>
              <a:xfrm>
                <a:off x="336479" y="2583992"/>
                <a:ext cx="76200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b="1" dirty="0" smtClean="0"/>
                  <a:t> </a:t>
                </a:r>
                <a14:m>
                  <m:oMath xmlns:m="http://schemas.openxmlformats.org/officeDocument/2006/math">
                    <m:d>
                      <m:dPr>
                        <m:endChr m:val=""/>
                        <m:ctrlPr>
                          <a:rPr lang="es-VE" i="1"/>
                        </m:ctrlPr>
                      </m:dPr>
                      <m:e>
                        <m:r>
                          <a:rPr lang="es-VE" i="1"/>
                          <m:t>2</m:t>
                        </m:r>
                        <m:r>
                          <a:rPr lang="en-US" i="1"/>
                          <m:t> ,  </m:t>
                        </m:r>
                        <m:d>
                          <m:dPr>
                            <m:begChr m:val=""/>
                            <m:endChr m:val="]"/>
                            <m:ctrlPr>
                              <a:rPr lang="es-VE" i="1"/>
                            </m:ctrlPr>
                          </m:dPr>
                          <m:e>
                            <m:r>
                              <a:rPr lang="es-VE" i="1"/>
                              <m:t>5</m:t>
                            </m:r>
                          </m:e>
                        </m:d>
                      </m:e>
                    </m:d>
                  </m:oMath>
                </a14:m>
                <a:r>
                  <a:rPr lang="es-VE" b="1" i="1" dirty="0" smtClean="0"/>
                  <a:t>= 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s-VE" i="1"/>
                        </m:ctrlPr>
                      </m:dPr>
                      <m:e>
                        <m:r>
                          <a:rPr lang="en-US" i="1"/>
                          <m:t>𝑥</m:t>
                        </m:r>
                      </m:e>
                      <m:e>
                        <m:r>
                          <a:rPr lang="en-US" i="1"/>
                          <m:t>𝑥</m:t>
                        </m:r>
                        <m:r>
                          <a:rPr lang="en-US" i="1"/>
                          <m:t> ∈</m:t>
                        </m:r>
                        <m:r>
                          <a:rPr lang="en-US" i="1"/>
                          <m:t>𝑅</m:t>
                        </m:r>
                        <m:r>
                          <a:rPr lang="en-US" i="1"/>
                          <m:t>,  </m:t>
                        </m:r>
                        <m:r>
                          <a:rPr lang="es-VE" b="0" i="1" smtClean="0"/>
                          <m:t>2</m:t>
                        </m:r>
                        <m:r>
                          <a:rPr lang="en-US" i="1">
                            <a:ea typeface="Cambria Math" panose="02040503050406030204" pitchFamily="18" charset="0"/>
                          </a:rPr>
                          <m:t>&lt;</m:t>
                        </m:r>
                        <m:r>
                          <a:rPr lang="en-US" i="1"/>
                          <m:t> </m:t>
                        </m:r>
                        <m:r>
                          <a:rPr lang="en-US" i="1"/>
                          <m:t>𝑥</m:t>
                        </m:r>
                        <m:r>
                          <a:rPr lang="en-US" i="1"/>
                          <m:t>≤</m:t>
                        </m:r>
                        <m:r>
                          <a:rPr lang="es-VE" b="0" i="1" smtClean="0"/>
                          <m:t>5</m:t>
                        </m:r>
                      </m:e>
                    </m:d>
                  </m:oMath>
                </a14:m>
                <a:endParaRPr lang="es-VE" dirty="0"/>
              </a:p>
              <a:p>
                <a:endParaRPr lang="es-VE" b="1" i="1" dirty="0"/>
              </a:p>
            </p:txBody>
          </p:sp>
        </mc:Choice>
        <mc:Fallback>
          <p:sp>
            <p:nvSpPr>
              <p:cNvPr id="12" name="CuadroTexto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6479" y="2583992"/>
                <a:ext cx="7620000" cy="646331"/>
              </a:xfrm>
              <a:prstGeom prst="rect">
                <a:avLst/>
              </a:prstGeom>
              <a:blipFill rotWithShape="0">
                <a:blip r:embed="rId5"/>
                <a:stretch>
                  <a:fillRect l="-480" t="-72642" b="-66038"/>
                </a:stretch>
              </a:blipFill>
            </p:spPr>
            <p:txBody>
              <a:bodyPr/>
              <a:lstStyle/>
              <a:p>
                <a:r>
                  <a:rPr lang="es-V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CuadroTexto 12"/>
              <p:cNvSpPr txBox="1"/>
              <p:nvPr/>
            </p:nvSpPr>
            <p:spPr>
              <a:xfrm>
                <a:off x="346753" y="3335993"/>
                <a:ext cx="7620000" cy="7928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lvl="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d>
                      <m:dPr>
                        <m:endChr m:val=""/>
                        <m:ctrlPr>
                          <a:rPr lang="es-VE" i="1" smtClean="0"/>
                        </m:ctrlPr>
                      </m:dPr>
                      <m:e>
                        <m:f>
                          <m:fPr>
                            <m:ctrlPr>
                              <a:rPr lang="es-VE" i="1"/>
                            </m:ctrlPr>
                          </m:fPr>
                          <m:num>
                            <m:r>
                              <a:rPr lang="es-VE" i="1"/>
                              <m:t>3</m:t>
                            </m:r>
                          </m:num>
                          <m:den>
                            <m:r>
                              <a:rPr lang="es-VE" i="1"/>
                              <m:t>2</m:t>
                            </m:r>
                          </m:den>
                        </m:f>
                        <m:r>
                          <a:rPr lang="en-US" i="1"/>
                          <m:t>, </m:t>
                        </m:r>
                        <m:d>
                          <m:dPr>
                            <m:begChr m:val=""/>
                            <m:ctrlPr>
                              <a:rPr lang="es-VE" i="1"/>
                            </m:ctrlPr>
                          </m:dPr>
                          <m:e>
                            <m:r>
                              <a:rPr lang="en-US" i="1"/>
                              <m:t>∞</m:t>
                            </m:r>
                          </m:e>
                        </m:d>
                      </m:e>
                    </m:d>
                  </m:oMath>
                </a14:m>
                <a:r>
                  <a:rPr lang="en-US" dirty="0"/>
                  <a:t> </a:t>
                </a:r>
                <a:r>
                  <a:rPr lang="es-VE" b="1" i="1" dirty="0" smtClean="0"/>
                  <a:t>= 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s-VE" i="1"/>
                        </m:ctrlPr>
                      </m:dPr>
                      <m:e>
                        <m:r>
                          <a:rPr lang="en-US" i="1"/>
                          <m:t>𝑥</m:t>
                        </m:r>
                      </m:e>
                      <m:e>
                        <m:r>
                          <a:rPr lang="en-US" i="1"/>
                          <m:t>𝑥</m:t>
                        </m:r>
                        <m:r>
                          <a:rPr lang="en-US" i="1"/>
                          <m:t> ∈</m:t>
                        </m:r>
                        <m:r>
                          <a:rPr lang="en-US" i="1"/>
                          <m:t>𝑅</m:t>
                        </m:r>
                        <m:r>
                          <a:rPr lang="en-US" i="1"/>
                          <m:t>,  </m:t>
                        </m:r>
                        <m:r>
                          <a:rPr lang="es-VE" b="0" i="1" smtClean="0"/>
                          <m:t>𝑥</m:t>
                        </m:r>
                        <m:r>
                          <a:rPr lang="es-VE" b="0" i="1" smtClean="0">
                            <a:ea typeface="Cambria Math" panose="02040503050406030204" pitchFamily="18" charset="0"/>
                          </a:rPr>
                          <m:t>&gt;</m:t>
                        </m:r>
                        <m:f>
                          <m:fPr>
                            <m:ctrlPr>
                              <a:rPr lang="es-VE" b="0" i="1" smtClean="0"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s-VE" b="0" i="1" smtClean="0">
                                <a:ea typeface="Cambria Math" panose="02040503050406030204" pitchFamily="1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s-VE" b="0" i="1" smtClean="0">
                                <a:ea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endParaRPr lang="es-VE" dirty="0"/>
              </a:p>
              <a:p>
                <a:endParaRPr lang="es-VE" b="1" i="1" dirty="0">
                  <a:latin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13" name="CuadroTexto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6753" y="3335993"/>
                <a:ext cx="7620000" cy="792846"/>
              </a:xfrm>
              <a:prstGeom prst="rect">
                <a:avLst/>
              </a:prstGeom>
              <a:blipFill rotWithShape="0">
                <a:blip r:embed="rId6"/>
                <a:stretch>
                  <a:fillRect l="-5360" t="-114615" b="-130769"/>
                </a:stretch>
              </a:blipFill>
            </p:spPr>
            <p:txBody>
              <a:bodyPr/>
              <a:lstStyle/>
              <a:p>
                <a:r>
                  <a:rPr lang="es-V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45898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514350"/>
            <a:ext cx="8686800" cy="457200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en-US" sz="9600" b="1" dirty="0" smtClean="0">
                <a:solidFill>
                  <a:srgbClr val="0070C0"/>
                </a:solidFill>
              </a:rPr>
              <a:t>Sample </a:t>
            </a:r>
            <a:r>
              <a:rPr lang="en-US" sz="9600" b="1" dirty="0">
                <a:solidFill>
                  <a:srgbClr val="0070C0"/>
                </a:solidFill>
              </a:rPr>
              <a:t>Problem 2</a:t>
            </a:r>
            <a:r>
              <a:rPr lang="en-US" sz="9600" b="1" dirty="0" smtClean="0">
                <a:solidFill>
                  <a:srgbClr val="0070C0"/>
                </a:solidFill>
              </a:rPr>
              <a:t>: </a:t>
            </a:r>
            <a:r>
              <a:rPr lang="en-US" sz="9600" dirty="0"/>
              <a:t>Express the following </a:t>
            </a:r>
            <a:r>
              <a:rPr lang="en-US" sz="9600" dirty="0" smtClean="0"/>
              <a:t>sets </a:t>
            </a:r>
            <a:r>
              <a:rPr lang="en-US" sz="9600" dirty="0"/>
              <a:t>as </a:t>
            </a:r>
            <a:r>
              <a:rPr lang="en-US" sz="9600" dirty="0" smtClean="0"/>
              <a:t>intervals</a:t>
            </a:r>
            <a:endParaRPr lang="en-US" sz="9600" dirty="0"/>
          </a:p>
          <a:p>
            <a:pPr marL="0" indent="0">
              <a:buNone/>
            </a:pPr>
            <a:r>
              <a:rPr lang="en-US" sz="6000" dirty="0"/>
              <a:t> </a:t>
            </a:r>
            <a:endParaRPr lang="es-VE" sz="60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31" name="Imagen 3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1593" y="4826713"/>
            <a:ext cx="2438400" cy="283633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LINEAR INEQUALITIES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Rectángulo 6"/>
              <p:cNvSpPr/>
              <p:nvPr/>
            </p:nvSpPr>
            <p:spPr>
              <a:xfrm>
                <a:off x="127571" y="1352550"/>
                <a:ext cx="3501087" cy="24068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742950" indent="-285750">
                  <a:lnSpc>
                    <a:spcPct val="107000"/>
                  </a:lnSpc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s-VE" sz="2000" i="1" smtClean="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 ∈</m:t>
                        </m:r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𝑅</m:t>
                        </m:r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,  </m:t>
                        </m:r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&lt;9</m:t>
                        </m:r>
                      </m:e>
                    </m:d>
                  </m:oMath>
                </a14:m>
                <a:endParaRPr lang="es-VE" sz="2000" dirty="0" smtClean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>
                  <a:lnSpc>
                    <a:spcPct val="107000"/>
                  </a:lnSpc>
                  <a:spcAft>
                    <a:spcPts val="600"/>
                  </a:spcAft>
                </a:pPr>
                <a:endParaRPr lang="es-VE" sz="2000" dirty="0" smtClean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742950" indent="-285750">
                  <a:lnSpc>
                    <a:spcPct val="107000"/>
                  </a:lnSpc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s-VE" sz="2000" i="1"/>
                        </m:ctrlPr>
                      </m:dPr>
                      <m:e>
                        <m:r>
                          <a:rPr lang="en-US" sz="2000" i="1"/>
                          <m:t>𝑥</m:t>
                        </m:r>
                      </m:e>
                      <m:e>
                        <m:r>
                          <a:rPr lang="en-US" sz="2000" i="1"/>
                          <m:t>𝑥</m:t>
                        </m:r>
                        <m:r>
                          <a:rPr lang="en-US" sz="2000" i="1"/>
                          <m:t> ∈</m:t>
                        </m:r>
                        <m:r>
                          <a:rPr lang="en-US" sz="2000" i="1"/>
                          <m:t>𝑅</m:t>
                        </m:r>
                        <m:r>
                          <a:rPr lang="en-US" sz="2000" i="1"/>
                          <m:t>,</m:t>
                        </m:r>
                        <m:r>
                          <a:rPr lang="es-VE" sz="2000" b="0" i="1" smtClean="0">
                            <a:latin typeface="Cambria Math" panose="02040503050406030204" pitchFamily="18" charset="0"/>
                          </a:rPr>
                          <m:t>−3</m:t>
                        </m:r>
                        <m:r>
                          <a:rPr lang="en-US" sz="20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≤</m:t>
                        </m:r>
                        <m:r>
                          <a:rPr lang="en-US" sz="2000" i="1"/>
                          <m:t>  </m:t>
                        </m:r>
                        <m:r>
                          <a:rPr lang="en-US" sz="2000" i="1"/>
                          <m:t>𝑥</m:t>
                        </m:r>
                        <m:r>
                          <a:rPr lang="en-US" sz="2000" i="1"/>
                          <m:t>&lt;1</m:t>
                        </m:r>
                      </m:e>
                    </m:d>
                  </m:oMath>
                </a14:m>
                <a:endParaRPr lang="es-VE" sz="2000" dirty="0" smtClean="0"/>
              </a:p>
              <a:p>
                <a:pPr marL="457200">
                  <a:lnSpc>
                    <a:spcPct val="107000"/>
                  </a:lnSpc>
                  <a:spcAft>
                    <a:spcPts val="600"/>
                  </a:spcAft>
                </a:pPr>
                <a:endParaRPr lang="es-VE" sz="2000" dirty="0"/>
              </a:p>
              <a:p>
                <a:pPr marL="742950" indent="-285750">
                  <a:lnSpc>
                    <a:spcPct val="107000"/>
                  </a:lnSpc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s-VE" sz="2000" i="1"/>
                        </m:ctrlPr>
                      </m:dPr>
                      <m:e>
                        <m:r>
                          <a:rPr lang="en-US" sz="2000" i="1"/>
                          <m:t>𝑥</m:t>
                        </m:r>
                      </m:e>
                      <m:e>
                        <m:r>
                          <a:rPr lang="en-US" sz="2000" i="1"/>
                          <m:t>𝑥</m:t>
                        </m:r>
                        <m:r>
                          <a:rPr lang="en-US" sz="2000" i="1"/>
                          <m:t> ∈</m:t>
                        </m:r>
                        <m:r>
                          <a:rPr lang="en-US" sz="2000" i="1"/>
                          <m:t>𝑅</m:t>
                        </m:r>
                        <m:r>
                          <a:rPr lang="en-US" sz="2000" i="1"/>
                          <m:t>,  </m:t>
                        </m:r>
                        <m:r>
                          <a:rPr lang="en-US" sz="2000" i="1"/>
                          <m:t>𝑥</m:t>
                        </m:r>
                        <m:r>
                          <a:rPr lang="en-US" sz="20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≥</m:t>
                        </m:r>
                        <m:r>
                          <a:rPr lang="es-VE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e>
                    </m:d>
                  </m:oMath>
                </a14:m>
                <a:endParaRPr lang="es-VE" sz="2000" dirty="0"/>
              </a:p>
              <a:p>
                <a:pPr marL="457200">
                  <a:lnSpc>
                    <a:spcPct val="107000"/>
                  </a:lnSpc>
                  <a:spcAft>
                    <a:spcPts val="600"/>
                  </a:spcAft>
                </a:pPr>
                <a:endParaRPr lang="es-VE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Rectángulo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7571" y="1352550"/>
                <a:ext cx="3501087" cy="2406877"/>
              </a:xfrm>
              <a:prstGeom prst="rect">
                <a:avLst/>
              </a:prstGeom>
              <a:blipFill rotWithShape="0">
                <a:blip r:embed="rId3"/>
                <a:stretch>
                  <a:fillRect t="-759"/>
                </a:stretch>
              </a:blipFill>
            </p:spPr>
            <p:txBody>
              <a:bodyPr/>
              <a:lstStyle/>
              <a:p>
                <a:r>
                  <a:rPr lang="es-V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52449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6921" y="346710"/>
            <a:ext cx="8686800" cy="914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Sample </a:t>
            </a:r>
            <a:r>
              <a:rPr lang="en-US" sz="2400" b="1" dirty="0">
                <a:solidFill>
                  <a:srgbClr val="0070C0"/>
                </a:solidFill>
              </a:rPr>
              <a:t>Problem 2</a:t>
            </a:r>
            <a:r>
              <a:rPr lang="en-US" sz="2400" b="1" dirty="0" smtClean="0">
                <a:solidFill>
                  <a:srgbClr val="0070C0"/>
                </a:solidFill>
              </a:rPr>
              <a:t>: </a:t>
            </a:r>
            <a:r>
              <a:rPr lang="en-US" sz="2400" dirty="0"/>
              <a:t>Express the following sets as </a:t>
            </a:r>
            <a:r>
              <a:rPr lang="en-US" sz="2400" dirty="0" smtClean="0"/>
              <a:t>intervals</a:t>
            </a:r>
            <a:endParaRPr lang="en-US" sz="2400" dirty="0"/>
          </a:p>
          <a:p>
            <a:pPr marL="0" marR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31" name="Imagen 3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1593" y="4826713"/>
            <a:ext cx="2438400" cy="283633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Rectángulo 4"/>
              <p:cNvSpPr/>
              <p:nvPr/>
            </p:nvSpPr>
            <p:spPr>
              <a:xfrm>
                <a:off x="324492" y="760554"/>
                <a:ext cx="7620000" cy="127727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600"/>
                  </a:spcAft>
                </a:pPr>
                <a:r>
                  <a:rPr lang="en-US" b="1" dirty="0" smtClean="0">
                    <a:solidFill>
                      <a:srgbClr val="FF0000"/>
                    </a:solidFill>
                  </a:rPr>
                  <a:t>Remember that :</a:t>
                </a:r>
              </a:p>
              <a:p>
                <a:pPr lvl="0"/>
                <a:r>
                  <a:rPr lang="en-US" dirty="0"/>
                  <a:t> </a:t>
                </a:r>
                <a:r>
                  <a:rPr lang="en-US" dirty="0" smtClean="0"/>
                  <a:t>                                          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𝑈𝑠𝑒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  <m:d>
                      <m:dPr>
                        <m:begChr m:val="["/>
                        <m:endChr m:val="]"/>
                        <m:ctrlPr>
                          <a:rPr lang="es-VE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−</m:t>
                        </m:r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𝑓𝑜𝑟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𝑐𝑙𝑜𝑠𝑒𝑑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𝑑𝑜𝑡𝑠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 ≥  ,≤</m:t>
                    </m:r>
                  </m:oMath>
                </a14:m>
                <a:endParaRPr lang="es-VE" i="1" dirty="0"/>
              </a:p>
              <a:p>
                <a:pPr lv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𝑈𝑠𝑒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 </m:t>
                      </m:r>
                      <m:d>
                        <m:dPr>
                          <m:ctrlPr>
                            <a:rPr lang="es-VE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−</m:t>
                          </m:r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𝑓𝑜𝑟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𝑜𝑝𝑒𝑛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𝑑𝑜𝑡𝑠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 &gt; ,&lt;</m:t>
                      </m:r>
                    </m:oMath>
                  </m:oMathPara>
                </a14:m>
                <a:endParaRPr lang="en-US" dirty="0"/>
              </a:p>
              <a:p>
                <a:pPr algn="just">
                  <a:spcAft>
                    <a:spcPts val="600"/>
                  </a:spcAft>
                </a:pPr>
                <a:endParaRPr lang="en-US" dirty="0"/>
              </a:p>
            </p:txBody>
          </p:sp>
        </mc:Choice>
        <mc:Fallback>
          <p:sp>
            <p:nvSpPr>
              <p:cNvPr id="5" name="Rectángulo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4492" y="760554"/>
                <a:ext cx="7620000" cy="1277273"/>
              </a:xfrm>
              <a:prstGeom prst="rect">
                <a:avLst/>
              </a:prstGeom>
              <a:blipFill rotWithShape="0">
                <a:blip r:embed="rId3"/>
                <a:stretch>
                  <a:fillRect l="-640" t="-2871"/>
                </a:stretch>
              </a:blipFill>
            </p:spPr>
            <p:txBody>
              <a:bodyPr/>
              <a:lstStyle/>
              <a:p>
                <a:r>
                  <a:rPr lang="es-V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LINEAR INEQUALITIES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Rectángulo 9"/>
              <p:cNvSpPr/>
              <p:nvPr/>
            </p:nvSpPr>
            <p:spPr>
              <a:xfrm>
                <a:off x="309081" y="2114550"/>
                <a:ext cx="4514313" cy="242002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742950" indent="-285750">
                  <a:lnSpc>
                    <a:spcPct val="107000"/>
                  </a:lnSpc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s-VE" sz="2000" i="1" smtClean="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 ∈</m:t>
                        </m:r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𝑅</m:t>
                        </m:r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,  </m:t>
                        </m:r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&lt;9</m:t>
                        </m:r>
                      </m:e>
                    </m:d>
                  </m:oMath>
                </a14:m>
                <a:r>
                  <a:rPr lang="es-VE" sz="2000" dirty="0" smtClean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s-VE" sz="2000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s-VE" sz="2000" b="0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s-VE" sz="2000" b="0" i="1" smtClean="0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∞,9</m:t>
                        </m:r>
                      </m:e>
                    </m:d>
                  </m:oMath>
                </a14:m>
                <a:endParaRPr lang="es-VE" sz="2000" dirty="0" smtClean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>
                  <a:lnSpc>
                    <a:spcPct val="107000"/>
                  </a:lnSpc>
                  <a:spcAft>
                    <a:spcPts val="600"/>
                  </a:spcAft>
                </a:pPr>
                <a:endParaRPr lang="es-VE" sz="2000" dirty="0" smtClean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742950" indent="-285750">
                  <a:lnSpc>
                    <a:spcPct val="107000"/>
                  </a:lnSpc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s-VE" sz="2000" i="1"/>
                        </m:ctrlPr>
                      </m:dPr>
                      <m:e>
                        <m:r>
                          <a:rPr lang="en-US" sz="2000" i="1"/>
                          <m:t>𝑥</m:t>
                        </m:r>
                      </m:e>
                      <m:e>
                        <m:r>
                          <a:rPr lang="en-US" sz="2000" i="1"/>
                          <m:t>𝑥</m:t>
                        </m:r>
                        <m:r>
                          <a:rPr lang="en-US" sz="2000" i="1"/>
                          <m:t> ∈</m:t>
                        </m:r>
                        <m:r>
                          <a:rPr lang="en-US" sz="2000" i="1"/>
                          <m:t>𝑅</m:t>
                        </m:r>
                        <m:r>
                          <a:rPr lang="en-US" sz="2000" i="1"/>
                          <m:t>,</m:t>
                        </m:r>
                        <m:r>
                          <a:rPr lang="es-VE" sz="2000" b="0" i="1" smtClean="0">
                            <a:latin typeface="Cambria Math" panose="02040503050406030204" pitchFamily="18" charset="0"/>
                          </a:rPr>
                          <m:t>−3</m:t>
                        </m:r>
                        <m:r>
                          <a:rPr lang="en-US" sz="20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≤</m:t>
                        </m:r>
                        <m:r>
                          <a:rPr lang="en-US" sz="2000" i="1"/>
                          <m:t>  </m:t>
                        </m:r>
                        <m:r>
                          <a:rPr lang="en-US" sz="2000" i="1"/>
                          <m:t>𝑥</m:t>
                        </m:r>
                        <m:r>
                          <a:rPr lang="en-US" sz="2000" i="1"/>
                          <m:t>&lt;1</m:t>
                        </m:r>
                      </m:e>
                    </m:d>
                  </m:oMath>
                </a14:m>
                <a:r>
                  <a:rPr lang="es-VE" sz="2000" dirty="0" smtClean="0"/>
                  <a:t> =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"/>
                        <m:ctrlPr>
                          <a:rPr lang="es-VE" sz="20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s-VE" sz="2000" b="0" i="1" smtClean="0">
                            <a:latin typeface="Cambria Math" panose="02040503050406030204" pitchFamily="18" charset="0"/>
                          </a:rPr>
                          <m:t>−3,</m:t>
                        </m:r>
                        <m:d>
                          <m:dPr>
                            <m:begChr m:val=""/>
                            <m:ctrlPr>
                              <a:rPr lang="es-VE" sz="20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s-VE" sz="20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e>
                        </m:d>
                      </m:e>
                    </m:d>
                  </m:oMath>
                </a14:m>
                <a:endParaRPr lang="es-VE" sz="2000" dirty="0" smtClean="0"/>
              </a:p>
              <a:p>
                <a:pPr marL="457200">
                  <a:lnSpc>
                    <a:spcPct val="107000"/>
                  </a:lnSpc>
                  <a:spcAft>
                    <a:spcPts val="600"/>
                  </a:spcAft>
                </a:pPr>
                <a:endParaRPr lang="es-VE" sz="2000" dirty="0"/>
              </a:p>
              <a:p>
                <a:pPr marL="742950" indent="-285750">
                  <a:lnSpc>
                    <a:spcPct val="107000"/>
                  </a:lnSpc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s-VE" sz="2000" i="1"/>
                        </m:ctrlPr>
                      </m:dPr>
                      <m:e>
                        <m:r>
                          <a:rPr lang="en-US" sz="2000" i="1"/>
                          <m:t>𝑥</m:t>
                        </m:r>
                      </m:e>
                      <m:e>
                        <m:r>
                          <a:rPr lang="en-US" sz="2000" i="1"/>
                          <m:t>𝑥</m:t>
                        </m:r>
                        <m:r>
                          <a:rPr lang="en-US" sz="2000" i="1"/>
                          <m:t> ∈</m:t>
                        </m:r>
                        <m:r>
                          <a:rPr lang="en-US" sz="2000" i="1"/>
                          <m:t>𝑅</m:t>
                        </m:r>
                        <m:r>
                          <a:rPr lang="en-US" sz="2000" i="1"/>
                          <m:t>,  </m:t>
                        </m:r>
                        <m:r>
                          <a:rPr lang="en-US" sz="2000" i="1"/>
                          <m:t>𝑥</m:t>
                        </m:r>
                        <m:r>
                          <a:rPr lang="en-US" sz="20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≥</m:t>
                        </m:r>
                        <m:r>
                          <a:rPr lang="es-VE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e>
                    </m:d>
                  </m:oMath>
                </a14:m>
                <a:r>
                  <a:rPr lang="es-VE" sz="2000" dirty="0" smtClean="0"/>
                  <a:t> =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"/>
                        <m:ctrlPr>
                          <a:rPr lang="es-VE" sz="20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s-VE" sz="2000" b="0" i="1" smtClean="0">
                            <a:latin typeface="Cambria Math" panose="02040503050406030204" pitchFamily="18" charset="0"/>
                          </a:rPr>
                          <m:t>2,</m:t>
                        </m:r>
                        <m:d>
                          <m:dPr>
                            <m:begChr m:val=""/>
                            <m:ctrlPr>
                              <a:rPr lang="es-VE" sz="20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s-VE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∞</m:t>
                            </m:r>
                          </m:e>
                        </m:d>
                      </m:e>
                    </m:d>
                  </m:oMath>
                </a14:m>
                <a:endParaRPr lang="es-VE" sz="2000" dirty="0"/>
              </a:p>
              <a:p>
                <a:pPr marL="457200">
                  <a:lnSpc>
                    <a:spcPct val="107000"/>
                  </a:lnSpc>
                  <a:spcAft>
                    <a:spcPts val="600"/>
                  </a:spcAft>
                </a:pPr>
                <a:endParaRPr lang="es-VE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0" name="Rectángulo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9081" y="2114550"/>
                <a:ext cx="4514313" cy="2420021"/>
              </a:xfrm>
              <a:prstGeom prst="rect">
                <a:avLst/>
              </a:prstGeom>
              <a:blipFill rotWithShape="0">
                <a:blip r:embed="rId4"/>
                <a:stretch>
                  <a:fillRect t="-1259" r="-12973" b="-14861"/>
                </a:stretch>
              </a:blipFill>
            </p:spPr>
            <p:txBody>
              <a:bodyPr/>
              <a:lstStyle/>
              <a:p>
                <a:r>
                  <a:rPr lang="es-V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05112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52400" y="511827"/>
                <a:ext cx="8686800" cy="838200"/>
              </a:xfrm>
            </p:spPr>
            <p:txBody>
              <a:bodyPr>
                <a:normAutofit fontScale="47500" lnSpcReduction="20000"/>
              </a:bodyPr>
              <a:lstStyle/>
              <a:p>
                <a:pPr marL="0" indent="0" algn="just">
                  <a:buNone/>
                </a:pPr>
                <a:r>
                  <a:rPr lang="en-US" sz="3300" b="1" dirty="0" smtClean="0">
                    <a:solidFill>
                      <a:srgbClr val="0070C0"/>
                    </a:solidFill>
                  </a:rPr>
                  <a:t>Sample </a:t>
                </a:r>
                <a:r>
                  <a:rPr lang="en-US" sz="3300" b="1" dirty="0">
                    <a:solidFill>
                      <a:srgbClr val="0070C0"/>
                    </a:solidFill>
                  </a:rPr>
                  <a:t>Problem </a:t>
                </a:r>
                <a:r>
                  <a:rPr lang="en-US" sz="3300" b="1" dirty="0">
                    <a:solidFill>
                      <a:srgbClr val="0070C0"/>
                    </a:solidFill>
                  </a:rPr>
                  <a:t>3</a:t>
                </a:r>
                <a:r>
                  <a:rPr lang="en-US" sz="3300" b="1" dirty="0" smtClean="0">
                    <a:solidFill>
                      <a:srgbClr val="0070C0"/>
                    </a:solidFill>
                  </a:rPr>
                  <a:t>: </a:t>
                </a:r>
                <a:r>
                  <a:rPr lang="en-US" sz="3300" dirty="0" smtClean="0"/>
                  <a:t>Solve the following inequalities:</a:t>
                </a:r>
                <a:endParaRPr lang="en-US" sz="3300" dirty="0" smtClean="0"/>
              </a:p>
              <a:p>
                <a:pPr marL="0" indent="0" algn="just">
                  <a:buNone/>
                </a:pPr>
                <a:endParaRPr lang="es-VE" sz="3300" dirty="0" smtClean="0"/>
              </a:p>
              <a:p>
                <a:pPr algn="just"/>
                <a14:m>
                  <m:oMath xmlns:m="http://schemas.openxmlformats.org/officeDocument/2006/math">
                    <m:r>
                      <a:rPr lang="es-VE" sz="3300" b="0" i="1" smtClean="0">
                        <a:latin typeface="Cambria Math" panose="02040503050406030204" pitchFamily="18" charset="0"/>
                      </a:rPr>
                      <m:t>3</m:t>
                    </m:r>
                    <m:r>
                      <a:rPr lang="es-VE" sz="33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s-VE" sz="3300" b="0" i="1" smtClean="0">
                        <a:latin typeface="Cambria Math" panose="02040503050406030204" pitchFamily="18" charset="0"/>
                      </a:rPr>
                      <m:t>−2≤</m:t>
                    </m:r>
                    <m:r>
                      <a:rPr lang="es-VE" sz="33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es-VE" sz="33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+4</m:t>
                    </m:r>
                  </m:oMath>
                </a14:m>
                <a:endParaRPr lang="es-VE" sz="3300" dirty="0" smtClean="0"/>
              </a:p>
              <a:p>
                <a:pPr marL="0" indent="0" algn="just">
                  <a:buNone/>
                </a:pPr>
                <a:endParaRPr lang="es-VE" sz="3300" dirty="0" smtClean="0"/>
              </a:p>
              <a:p>
                <a:pPr marL="0" indent="0" algn="just">
                  <a:buNone/>
                </a:pPr>
                <a:endParaRPr lang="es-VE" sz="3300" dirty="0"/>
              </a:p>
              <a:p>
                <a:pPr marL="0" indent="0" algn="just">
                  <a:buNone/>
                </a:pPr>
                <a:endParaRPr lang="es-VE" sz="3300" dirty="0" smtClean="0"/>
              </a:p>
              <a:p>
                <a:pPr marL="0" indent="0" algn="just">
                  <a:buNone/>
                </a:pPr>
                <a:endParaRPr lang="es-VE" sz="3300" dirty="0"/>
              </a:p>
              <a:p>
                <a:pPr marL="0" marR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400" dirty="0" smtClean="0"/>
              </a:p>
              <a:p>
                <a:pPr marL="0" marR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400" dirty="0" smtClean="0"/>
              </a:p>
              <a:p>
                <a:pPr marL="0" marR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400" dirty="0"/>
              </a:p>
              <a:p>
                <a:pPr marL="0" marR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400" dirty="0" smtClean="0"/>
              </a:p>
              <a:p>
                <a:pPr marL="0" marR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400" dirty="0"/>
              </a:p>
              <a:p>
                <a:pPr marL="0" marR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400" dirty="0" smtClean="0"/>
              </a:p>
              <a:p>
                <a:pPr marL="0" marR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400" dirty="0"/>
              </a:p>
              <a:p>
                <a:pPr marL="0" marR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400" dirty="0" smtClean="0"/>
              </a:p>
              <a:p>
                <a:pPr marL="0" marR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400" dirty="0"/>
              </a:p>
              <a:p>
                <a:pPr marL="0" marR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400" dirty="0" smtClean="0"/>
              </a:p>
              <a:p>
                <a:pPr marL="0" marR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400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52400" y="511827"/>
                <a:ext cx="8686800" cy="838200"/>
              </a:xfrm>
              <a:blipFill rotWithShape="0">
                <a:blip r:embed="rId2"/>
                <a:stretch>
                  <a:fillRect l="-351" t="-7299" b="-5109"/>
                </a:stretch>
              </a:blipFill>
            </p:spPr>
            <p:txBody>
              <a:bodyPr/>
              <a:lstStyle/>
              <a:p>
                <a:r>
                  <a:rPr lang="es-VE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1" name="Imagen 3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1593" y="4826713"/>
            <a:ext cx="2438400" cy="283633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LINEAR INEQUALITIES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9" name="CuadroTexto 18"/>
              <p:cNvSpPr txBox="1"/>
              <p:nvPr/>
            </p:nvSpPr>
            <p:spPr>
              <a:xfrm>
                <a:off x="783404" y="1531055"/>
                <a:ext cx="59436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VE" b="0" i="1" smtClean="0"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es-VE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s-VE" b="0" i="1" smtClean="0">
                          <a:latin typeface="Cambria Math" panose="02040503050406030204" pitchFamily="18" charset="0"/>
                        </a:rPr>
                        <m:t>−2≤</m:t>
                      </m:r>
                      <m:r>
                        <a:rPr lang="es-VE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𝑥</m:t>
                      </m:r>
                      <m:r>
                        <a:rPr lang="es-VE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+4              →3</m:t>
                      </m:r>
                      <m:r>
                        <a:rPr lang="es-VE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𝑥</m:t>
                      </m:r>
                      <m:r>
                        <a:rPr lang="es-VE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r>
                        <a:rPr lang="es-VE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𝑥</m:t>
                      </m:r>
                      <m:r>
                        <a:rPr lang="es-VE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≤4+2        →  2</m:t>
                      </m:r>
                      <m:r>
                        <a:rPr lang="es-VE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𝑥</m:t>
                      </m:r>
                      <m:r>
                        <a:rPr lang="es-VE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≤6</m:t>
                      </m:r>
                    </m:oMath>
                  </m:oMathPara>
                </a14:m>
                <a:endParaRPr lang="es-VE" dirty="0"/>
              </a:p>
            </p:txBody>
          </p:sp>
        </mc:Choice>
        <mc:Fallback>
          <p:sp>
            <p:nvSpPr>
              <p:cNvPr id="19" name="CuadroTexto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3404" y="1531055"/>
                <a:ext cx="5943600" cy="369332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V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CuadroTexto 19"/>
          <p:cNvSpPr txBox="1"/>
          <p:nvPr/>
        </p:nvSpPr>
        <p:spPr>
          <a:xfrm>
            <a:off x="372162" y="2259192"/>
            <a:ext cx="33830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dirty="0" err="1" smtClean="0"/>
              <a:t>Multiplying</a:t>
            </a:r>
            <a:r>
              <a:rPr lang="es-VE" dirty="0" smtClean="0"/>
              <a:t> </a:t>
            </a:r>
            <a:r>
              <a:rPr lang="es-VE" dirty="0" err="1" smtClean="0"/>
              <a:t>by</a:t>
            </a:r>
            <a:r>
              <a:rPr lang="es-VE" dirty="0" smtClean="0"/>
              <a:t> ½ and </a:t>
            </a:r>
            <a:r>
              <a:rPr lang="es-VE" dirty="0" err="1" smtClean="0"/>
              <a:t>solving</a:t>
            </a:r>
            <a:r>
              <a:rPr lang="es-VE" dirty="0" smtClean="0"/>
              <a:t> </a:t>
            </a:r>
            <a:r>
              <a:rPr lang="es-VE" dirty="0" err="1" smtClean="0"/>
              <a:t>for</a:t>
            </a:r>
            <a:r>
              <a:rPr lang="es-VE" dirty="0" smtClean="0"/>
              <a:t> x:</a:t>
            </a:r>
            <a:endParaRPr lang="es-VE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1" name="CuadroTexto 20"/>
              <p:cNvSpPr txBox="1"/>
              <p:nvPr/>
            </p:nvSpPr>
            <p:spPr>
              <a:xfrm>
                <a:off x="1219200" y="2788790"/>
                <a:ext cx="4800600" cy="6347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s-VE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s-VE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s-VE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d>
                        <m:dPr>
                          <m:ctrlPr>
                            <a:rPr lang="es-VE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s-VE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s-VE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s-VE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≤</m:t>
                      </m:r>
                      <m:f>
                        <m:fPr>
                          <m:ctrlPr>
                            <a:rPr lang="es-VE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s-VE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s-VE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d>
                        <m:dPr>
                          <m:ctrlPr>
                            <a:rPr lang="es-VE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s-VE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6</m:t>
                          </m:r>
                        </m:e>
                      </m:d>
                      <m:r>
                        <a:rPr lang="es-VE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                   </m:t>
                      </m:r>
                      <m:r>
                        <a:rPr lang="es-VE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𝑥</m:t>
                      </m:r>
                      <m:r>
                        <a:rPr lang="es-VE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≤3</m:t>
                      </m:r>
                    </m:oMath>
                  </m:oMathPara>
                </a14:m>
                <a:endParaRPr lang="es-VE" dirty="0"/>
              </a:p>
            </p:txBody>
          </p:sp>
        </mc:Choice>
        <mc:Fallback>
          <p:sp>
            <p:nvSpPr>
              <p:cNvPr id="21" name="CuadroTexto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19200" y="2788790"/>
                <a:ext cx="4800600" cy="634789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VE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2" name="Imagen 21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95" t="25731" r="10527" b="29825"/>
          <a:stretch/>
        </p:blipFill>
        <p:spPr>
          <a:xfrm>
            <a:off x="2020584" y="3423579"/>
            <a:ext cx="4724400" cy="144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3983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592</TotalTime>
  <Words>329</Words>
  <Application>Microsoft Office PowerPoint</Application>
  <PresentationFormat>Presentación en pantalla (16:9)</PresentationFormat>
  <Paragraphs>120</Paragraphs>
  <Slides>10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10</vt:i4>
      </vt:variant>
    </vt:vector>
  </HeadingPairs>
  <TitlesOfParts>
    <vt:vector size="17" baseType="lpstr">
      <vt:lpstr>Arial</vt:lpstr>
      <vt:lpstr>Calibri</vt:lpstr>
      <vt:lpstr>Cambria</vt:lpstr>
      <vt:lpstr>Cambria Math</vt:lpstr>
      <vt:lpstr>Symbol</vt:lpstr>
      <vt:lpstr>Times New Roman</vt:lpstr>
      <vt:lpstr>Office Theme</vt:lpstr>
      <vt:lpstr>Linear Inequalities</vt:lpstr>
      <vt:lpstr>LINEAR INEQUALITIES</vt:lpstr>
      <vt:lpstr>LINEAR INEQUALITIES</vt:lpstr>
      <vt:lpstr>LINEAR INEQUALITIES</vt:lpstr>
      <vt:lpstr>LINEAR INEQUALITIES</vt:lpstr>
      <vt:lpstr>LINEAR INEQUALITIES</vt:lpstr>
      <vt:lpstr>LINEAR INEQUALITIES</vt:lpstr>
      <vt:lpstr>LINEAR INEQUALITIES</vt:lpstr>
      <vt:lpstr>LINEAR INEQUALITIES</vt:lpstr>
      <vt:lpstr>LINEAR INEQUALITIES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NYL NICART</dc:creator>
  <cp:lastModifiedBy>Yessika</cp:lastModifiedBy>
  <cp:revision>143</cp:revision>
  <dcterms:created xsi:type="dcterms:W3CDTF">2016-10-20T15:06:14Z</dcterms:created>
  <dcterms:modified xsi:type="dcterms:W3CDTF">2017-02-07T06:31:57Z</dcterms:modified>
</cp:coreProperties>
</file>